
<file path=[Content_Types].xml><?xml version="1.0" encoding="utf-8"?>
<Types xmlns="http://schemas.openxmlformats.org/package/2006/content-types">
  <Default Extension="fntdata" ContentType="application/x-fontdata"/>
  <Default Extension="jpeg" ContentType="image/jpeg"/>
  <Default Extension="mp3" ContentType="audio/m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56" r:id="rId2"/>
    <p:sldId id="306" r:id="rId3"/>
    <p:sldId id="257" r:id="rId4"/>
    <p:sldId id="258" r:id="rId5"/>
    <p:sldId id="264" r:id="rId6"/>
    <p:sldId id="284" r:id="rId7"/>
    <p:sldId id="285" r:id="rId8"/>
    <p:sldId id="287" r:id="rId9"/>
    <p:sldId id="286" r:id="rId10"/>
    <p:sldId id="295" r:id="rId11"/>
    <p:sldId id="296" r:id="rId12"/>
    <p:sldId id="289" r:id="rId13"/>
    <p:sldId id="290" r:id="rId14"/>
    <p:sldId id="291" r:id="rId15"/>
    <p:sldId id="265" r:id="rId16"/>
    <p:sldId id="288" r:id="rId17"/>
    <p:sldId id="293" r:id="rId18"/>
    <p:sldId id="294" r:id="rId19"/>
    <p:sldId id="281" r:id="rId20"/>
  </p:sldIdLst>
  <p:sldSz cx="12192000" cy="6858000"/>
  <p:notesSz cx="6858000" cy="9144000"/>
  <p:embeddedFontLst>
    <p:embeddedFont>
      <p:font typeface="Agency FB" panose="020B0503020202020204" pitchFamily="34" charset="0"/>
      <p:regular r:id="rId22"/>
      <p:bold r:id="rId23"/>
    </p:embeddedFont>
    <p:embeddedFont>
      <p:font typeface="Consolas" panose="020B0609020204030204" pitchFamily="49" charset="0"/>
      <p:regular r:id="rId24"/>
      <p:bold r:id="rId25"/>
      <p:italic r:id="rId26"/>
      <p:boldItalic r:id="rId27"/>
    </p:embeddedFont>
    <p:embeddedFont>
      <p:font typeface="Impact" panose="020B0806030902050204" pitchFamily="34" charset="0"/>
      <p:regular r:id="rId28"/>
    </p:embeddedFont>
    <p:embeddedFont>
      <p:font typeface="微软雅黑" panose="020B0503020204020204" pitchFamily="34" charset="-122"/>
      <p:regular r:id="rId29"/>
      <p:bold r:id="rId30"/>
    </p:embeddedFont>
    <p:embeddedFont>
      <p:font typeface="等线" panose="02010600030101010101" pitchFamily="2" charset="-122"/>
      <p:regular r:id="rId31"/>
      <p:bold r:id="rId32"/>
    </p:embeddedFont>
  </p:embeddedFontLst>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8">
          <p15:clr>
            <a:srgbClr val="A4A3A4"/>
          </p15:clr>
        </p15:guide>
        <p15:guide id="2" orient="horz" pos="4190">
          <p15:clr>
            <a:srgbClr val="A4A3A4"/>
          </p15:clr>
        </p15:guide>
        <p15:guide id="3" pos="268">
          <p15:clr>
            <a:srgbClr val="A4A3A4"/>
          </p15:clr>
        </p15:guide>
        <p15:guide id="4" pos="7496">
          <p15:clr>
            <a:srgbClr val="A4A3A4"/>
          </p15:clr>
        </p15:guide>
        <p15:guide id="5" orient="horz" pos="561">
          <p15:clr>
            <a:srgbClr val="A4A3A4"/>
          </p15:clr>
        </p15:guide>
        <p15:guide id="6" orient="horz" pos="710">
          <p15:clr>
            <a:srgbClr val="A4A3A4"/>
          </p15:clr>
        </p15:guide>
        <p15:guide id="7" orient="horz" pos="4048">
          <p15:clr>
            <a:srgbClr val="A4A3A4"/>
          </p15:clr>
        </p15:guide>
        <p15:guide id="8" orient="horz" pos="392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44BE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8" autoAdjust="0"/>
  </p:normalViewPr>
  <p:slideViewPr>
    <p:cSldViewPr snapToGrid="0" showGuides="1">
      <p:cViewPr varScale="1">
        <p:scale>
          <a:sx n="111" d="100"/>
          <a:sy n="111" d="100"/>
        </p:scale>
        <p:origin x="126" y="102"/>
      </p:cViewPr>
      <p:guideLst>
        <p:guide orient="horz" pos="168"/>
        <p:guide orient="horz" pos="4190"/>
        <p:guide pos="268"/>
        <p:guide pos="7496"/>
        <p:guide orient="horz" pos="561"/>
        <p:guide orient="horz" pos="710"/>
        <p:guide orient="horz" pos="4048"/>
        <p:guide orient="horz" pos="3929"/>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r>
              <a:rPr lang="en-US" altLang="zh-CN">
                <a:solidFill>
                  <a:srgbClr val="00B0F0"/>
                </a:solidFill>
              </a:rPr>
              <a:t>99*99</a:t>
            </a:r>
          </a:p>
        </c:rich>
      </c:tx>
      <c:overlay val="0"/>
      <c:spPr>
        <a:noFill/>
        <a:ln>
          <a:noFill/>
        </a:ln>
        <a:effectLst/>
      </c:spPr>
      <c:txPr>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BFS</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Sheet1!$B$2:$B$5</c:f>
              <c:numCache>
                <c:formatCode>General</c:formatCode>
                <c:ptCount val="4"/>
                <c:pt idx="0">
                  <c:v>3965</c:v>
                </c:pt>
                <c:pt idx="1">
                  <c:v>3454</c:v>
                </c:pt>
                <c:pt idx="2">
                  <c:v>4268</c:v>
                </c:pt>
                <c:pt idx="3">
                  <c:v>3872</c:v>
                </c:pt>
              </c:numCache>
            </c:numRef>
          </c:val>
          <c:extLst>
            <c:ext xmlns:c16="http://schemas.microsoft.com/office/drawing/2014/chart" uri="{C3380CC4-5D6E-409C-BE32-E72D297353CC}">
              <c16:uniqueId val="{00000000-95E9-4CEA-9773-96CFB55F8C2E}"/>
            </c:ext>
          </c:extLst>
        </c:ser>
        <c:ser>
          <c:idx val="1"/>
          <c:order val="1"/>
          <c:tx>
            <c:strRef>
              <c:f>Sheet1!$C$1</c:f>
              <c:strCache>
                <c:ptCount val="1"/>
                <c:pt idx="0">
                  <c:v>DFS</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Sheet1!$C$2:$C$5</c:f>
              <c:numCache>
                <c:formatCode>General</c:formatCode>
                <c:ptCount val="4"/>
                <c:pt idx="0">
                  <c:v>3365</c:v>
                </c:pt>
                <c:pt idx="1">
                  <c:v>5964</c:v>
                </c:pt>
                <c:pt idx="2">
                  <c:v>5583</c:v>
                </c:pt>
                <c:pt idx="3">
                  <c:v>5021</c:v>
                </c:pt>
              </c:numCache>
            </c:numRef>
          </c:val>
          <c:extLst>
            <c:ext xmlns:c16="http://schemas.microsoft.com/office/drawing/2014/chart" uri="{C3380CC4-5D6E-409C-BE32-E72D297353CC}">
              <c16:uniqueId val="{00000001-95E9-4CEA-9773-96CFB55F8C2E}"/>
            </c:ext>
          </c:extLst>
        </c:ser>
        <c:ser>
          <c:idx val="2"/>
          <c:order val="2"/>
          <c:tx>
            <c:strRef>
              <c:f>Sheet1!$D$1</c:f>
              <c:strCache>
                <c:ptCount val="1"/>
                <c:pt idx="0">
                  <c:v>A*</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Sheet1!$D$2:$D$5</c:f>
              <c:numCache>
                <c:formatCode>General</c:formatCode>
                <c:ptCount val="4"/>
                <c:pt idx="0">
                  <c:v>32584</c:v>
                </c:pt>
                <c:pt idx="1">
                  <c:v>13554</c:v>
                </c:pt>
                <c:pt idx="2">
                  <c:v>56349</c:v>
                </c:pt>
                <c:pt idx="3">
                  <c:v>36574</c:v>
                </c:pt>
              </c:numCache>
            </c:numRef>
          </c:val>
          <c:extLst>
            <c:ext xmlns:c16="http://schemas.microsoft.com/office/drawing/2014/chart" uri="{C3380CC4-5D6E-409C-BE32-E72D297353CC}">
              <c16:uniqueId val="{00000002-95E9-4CEA-9773-96CFB55F8C2E}"/>
            </c:ext>
          </c:extLst>
        </c:ser>
        <c:dLbls>
          <c:showLegendKey val="0"/>
          <c:showVal val="1"/>
          <c:showCatName val="0"/>
          <c:showSerName val="0"/>
          <c:showPercent val="0"/>
          <c:showBubbleSize val="0"/>
        </c:dLbls>
        <c:gapWidth val="150"/>
        <c:axId val="127336767"/>
        <c:axId val="672845071"/>
      </c:barChart>
      <c:catAx>
        <c:axId val="127336767"/>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672845071"/>
        <c:crosses val="autoZero"/>
        <c:auto val="1"/>
        <c:lblAlgn val="ctr"/>
        <c:lblOffset val="100"/>
        <c:noMultiLvlLbl val="0"/>
      </c:catAx>
      <c:valAx>
        <c:axId val="67284507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733676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r>
              <a:rPr lang="en-US" altLang="zh-CN">
                <a:solidFill>
                  <a:srgbClr val="00B0F0"/>
                </a:solidFill>
              </a:rPr>
              <a:t>200*200</a:t>
            </a:r>
            <a:endParaRPr lang="zh-CN" altLang="en-US">
              <a:solidFill>
                <a:srgbClr val="00B0F0"/>
              </a:solidFill>
            </a:endParaRPr>
          </a:p>
        </c:rich>
      </c:tx>
      <c:layout>
        <c:manualLayout>
          <c:xMode val="edge"/>
          <c:yMode val="edge"/>
          <c:x val="0.44014152927016698"/>
          <c:y val="2.8797696184305301E-2"/>
        </c:manualLayout>
      </c:layout>
      <c:overlay val="0"/>
      <c:spPr>
        <a:noFill/>
        <a:ln>
          <a:noFill/>
        </a:ln>
        <a:effectLst/>
      </c:spPr>
      <c:txPr>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BFS</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Sheet1!$B$2:$B$5</c:f>
              <c:numCache>
                <c:formatCode>General</c:formatCode>
                <c:ptCount val="4"/>
                <c:pt idx="0">
                  <c:v>6543</c:v>
                </c:pt>
                <c:pt idx="1">
                  <c:v>5984</c:v>
                </c:pt>
                <c:pt idx="2">
                  <c:v>5571</c:v>
                </c:pt>
                <c:pt idx="3">
                  <c:v>7854</c:v>
                </c:pt>
              </c:numCache>
            </c:numRef>
          </c:val>
          <c:extLst>
            <c:ext xmlns:c16="http://schemas.microsoft.com/office/drawing/2014/chart" uri="{C3380CC4-5D6E-409C-BE32-E72D297353CC}">
              <c16:uniqueId val="{00000000-5403-4593-B233-239AD090A34F}"/>
            </c:ext>
          </c:extLst>
        </c:ser>
        <c:ser>
          <c:idx val="1"/>
          <c:order val="1"/>
          <c:tx>
            <c:strRef>
              <c:f>Sheet1!$C$1</c:f>
              <c:strCache>
                <c:ptCount val="1"/>
                <c:pt idx="0">
                  <c:v>DFS</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Sheet1!$C$2:$C$5</c:f>
              <c:numCache>
                <c:formatCode>General</c:formatCode>
                <c:ptCount val="4"/>
                <c:pt idx="0">
                  <c:v>3567</c:v>
                </c:pt>
                <c:pt idx="1">
                  <c:v>4156</c:v>
                </c:pt>
                <c:pt idx="2">
                  <c:v>3984</c:v>
                </c:pt>
                <c:pt idx="3">
                  <c:v>4254</c:v>
                </c:pt>
              </c:numCache>
            </c:numRef>
          </c:val>
          <c:extLst>
            <c:ext xmlns:c16="http://schemas.microsoft.com/office/drawing/2014/chart" uri="{C3380CC4-5D6E-409C-BE32-E72D297353CC}">
              <c16:uniqueId val="{00000001-5403-4593-B233-239AD090A34F}"/>
            </c:ext>
          </c:extLst>
        </c:ser>
        <c:ser>
          <c:idx val="2"/>
          <c:order val="2"/>
          <c:tx>
            <c:strRef>
              <c:f>Sheet1!$D$1</c:f>
              <c:strCache>
                <c:ptCount val="1"/>
                <c:pt idx="0">
                  <c:v>A*</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Sheet1!$D$2:$D$5</c:f>
              <c:numCache>
                <c:formatCode>General</c:formatCode>
                <c:ptCount val="4"/>
                <c:pt idx="0">
                  <c:v>45621</c:v>
                </c:pt>
                <c:pt idx="1">
                  <c:v>29867</c:v>
                </c:pt>
                <c:pt idx="2">
                  <c:v>169875</c:v>
                </c:pt>
                <c:pt idx="3">
                  <c:v>54515</c:v>
                </c:pt>
              </c:numCache>
            </c:numRef>
          </c:val>
          <c:extLst>
            <c:ext xmlns:c16="http://schemas.microsoft.com/office/drawing/2014/chart" uri="{C3380CC4-5D6E-409C-BE32-E72D297353CC}">
              <c16:uniqueId val="{00000002-5403-4593-B233-239AD090A34F}"/>
            </c:ext>
          </c:extLst>
        </c:ser>
        <c:dLbls>
          <c:showLegendKey val="0"/>
          <c:showVal val="1"/>
          <c:showCatName val="0"/>
          <c:showSerName val="0"/>
          <c:showPercent val="0"/>
          <c:showBubbleSize val="0"/>
        </c:dLbls>
        <c:gapWidth val="150"/>
        <c:axId val="866232255"/>
        <c:axId val="866225183"/>
      </c:barChart>
      <c:catAx>
        <c:axId val="866232255"/>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866225183"/>
        <c:crosses val="autoZero"/>
        <c:auto val="1"/>
        <c:lblAlgn val="ctr"/>
        <c:lblOffset val="100"/>
        <c:noMultiLvlLbl val="0"/>
      </c:catAx>
      <c:valAx>
        <c:axId val="86622518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86623225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r>
              <a:rPr lang="en-US" altLang="zh-CN" b="1">
                <a:solidFill>
                  <a:srgbClr val="00B0F0"/>
                </a:solidFill>
              </a:rPr>
              <a:t>99*99</a:t>
            </a:r>
            <a:endParaRPr lang="zh-CN" altLang="en-US" b="1">
              <a:solidFill>
                <a:srgbClr val="00B0F0"/>
              </a:solidFill>
            </a:endParaRPr>
          </a:p>
        </c:rich>
      </c:tx>
      <c:overlay val="0"/>
      <c:spPr>
        <a:noFill/>
        <a:ln>
          <a:noFill/>
        </a:ln>
        <a:effectLst/>
      </c:spPr>
      <c:txPr>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BFS</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Sheet1!$B$2:$B$5</c:f>
              <c:numCache>
                <c:formatCode>General</c:formatCode>
                <c:ptCount val="4"/>
                <c:pt idx="0">
                  <c:v>3854</c:v>
                </c:pt>
                <c:pt idx="1">
                  <c:v>4534</c:v>
                </c:pt>
                <c:pt idx="2">
                  <c:v>4681</c:v>
                </c:pt>
                <c:pt idx="3">
                  <c:v>3974</c:v>
                </c:pt>
              </c:numCache>
            </c:numRef>
          </c:val>
          <c:extLst>
            <c:ext xmlns:c16="http://schemas.microsoft.com/office/drawing/2014/chart" uri="{C3380CC4-5D6E-409C-BE32-E72D297353CC}">
              <c16:uniqueId val="{00000000-ED15-4D4B-B1AD-8C446963AC60}"/>
            </c:ext>
          </c:extLst>
        </c:ser>
        <c:ser>
          <c:idx val="1"/>
          <c:order val="1"/>
          <c:tx>
            <c:strRef>
              <c:f>Sheet1!$C$1</c:f>
              <c:strCache>
                <c:ptCount val="1"/>
                <c:pt idx="0">
                  <c:v>DFS</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Sheet1!$C$2:$C$5</c:f>
              <c:numCache>
                <c:formatCode>General</c:formatCode>
                <c:ptCount val="4"/>
                <c:pt idx="0">
                  <c:v>1687</c:v>
                </c:pt>
                <c:pt idx="1">
                  <c:v>1954</c:v>
                </c:pt>
                <c:pt idx="2">
                  <c:v>2022</c:v>
                </c:pt>
                <c:pt idx="3">
                  <c:v>2014</c:v>
                </c:pt>
              </c:numCache>
            </c:numRef>
          </c:val>
          <c:extLst>
            <c:ext xmlns:c16="http://schemas.microsoft.com/office/drawing/2014/chart" uri="{C3380CC4-5D6E-409C-BE32-E72D297353CC}">
              <c16:uniqueId val="{00000001-ED15-4D4B-B1AD-8C446963AC60}"/>
            </c:ext>
          </c:extLst>
        </c:ser>
        <c:ser>
          <c:idx val="2"/>
          <c:order val="2"/>
          <c:tx>
            <c:strRef>
              <c:f>Sheet1!$D$1</c:f>
              <c:strCache>
                <c:ptCount val="1"/>
                <c:pt idx="0">
                  <c:v>A*</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Sheet1!$D$2:$D$5</c:f>
              <c:numCache>
                <c:formatCode>General</c:formatCode>
                <c:ptCount val="4"/>
                <c:pt idx="0">
                  <c:v>204</c:v>
                </c:pt>
                <c:pt idx="1">
                  <c:v>341</c:v>
                </c:pt>
                <c:pt idx="2">
                  <c:v>156</c:v>
                </c:pt>
                <c:pt idx="3">
                  <c:v>187</c:v>
                </c:pt>
              </c:numCache>
            </c:numRef>
          </c:val>
          <c:extLst>
            <c:ext xmlns:c16="http://schemas.microsoft.com/office/drawing/2014/chart" uri="{C3380CC4-5D6E-409C-BE32-E72D297353CC}">
              <c16:uniqueId val="{00000002-ED15-4D4B-B1AD-8C446963AC60}"/>
            </c:ext>
          </c:extLst>
        </c:ser>
        <c:dLbls>
          <c:showLegendKey val="0"/>
          <c:showVal val="1"/>
          <c:showCatName val="0"/>
          <c:showSerName val="0"/>
          <c:showPercent val="0"/>
          <c:showBubbleSize val="0"/>
        </c:dLbls>
        <c:gapWidth val="150"/>
        <c:axId val="860959183"/>
        <c:axId val="860957103"/>
      </c:barChart>
      <c:catAx>
        <c:axId val="86095918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860957103"/>
        <c:crosses val="autoZero"/>
        <c:auto val="1"/>
        <c:lblAlgn val="ctr"/>
        <c:lblOffset val="100"/>
        <c:noMultiLvlLbl val="0"/>
      </c:catAx>
      <c:valAx>
        <c:axId val="86095710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8609591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r>
              <a:rPr lang="en-US" altLang="zh-CN" b="1">
                <a:solidFill>
                  <a:srgbClr val="00B0F0"/>
                </a:solidFill>
              </a:rPr>
              <a:t>200*200</a:t>
            </a:r>
            <a:endParaRPr lang="zh-CN" altLang="en-US" b="1">
              <a:solidFill>
                <a:srgbClr val="00B0F0"/>
              </a:solidFill>
            </a:endParaRPr>
          </a:p>
        </c:rich>
      </c:tx>
      <c:layout>
        <c:manualLayout>
          <c:xMode val="edge"/>
          <c:yMode val="edge"/>
          <c:x val="0.42775699570180697"/>
          <c:y val="2.8895768833849301E-2"/>
        </c:manualLayout>
      </c:layout>
      <c:overlay val="0"/>
      <c:spPr>
        <a:noFill/>
        <a:ln>
          <a:noFill/>
        </a:ln>
        <a:effectLst/>
      </c:spPr>
      <c:txPr>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BFS</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Sheet1!$B$2:$B$5</c:f>
              <c:numCache>
                <c:formatCode>General</c:formatCode>
                <c:ptCount val="4"/>
                <c:pt idx="0">
                  <c:v>15864</c:v>
                </c:pt>
                <c:pt idx="1">
                  <c:v>17542</c:v>
                </c:pt>
                <c:pt idx="2">
                  <c:v>19874</c:v>
                </c:pt>
                <c:pt idx="3">
                  <c:v>9875</c:v>
                </c:pt>
              </c:numCache>
            </c:numRef>
          </c:val>
          <c:extLst>
            <c:ext xmlns:c16="http://schemas.microsoft.com/office/drawing/2014/chart" uri="{C3380CC4-5D6E-409C-BE32-E72D297353CC}">
              <c16:uniqueId val="{00000000-7198-42A9-A14C-C78EA9851E49}"/>
            </c:ext>
          </c:extLst>
        </c:ser>
        <c:ser>
          <c:idx val="1"/>
          <c:order val="1"/>
          <c:tx>
            <c:strRef>
              <c:f>Sheet1!$C$1</c:f>
              <c:strCache>
                <c:ptCount val="1"/>
                <c:pt idx="0">
                  <c:v>DFS</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Sheet1!$C$2:$C$5</c:f>
              <c:numCache>
                <c:formatCode>General</c:formatCode>
                <c:ptCount val="4"/>
                <c:pt idx="0">
                  <c:v>9875</c:v>
                </c:pt>
                <c:pt idx="1">
                  <c:v>15424</c:v>
                </c:pt>
                <c:pt idx="2">
                  <c:v>4513</c:v>
                </c:pt>
                <c:pt idx="3">
                  <c:v>8415</c:v>
                </c:pt>
              </c:numCache>
            </c:numRef>
          </c:val>
          <c:extLst>
            <c:ext xmlns:c16="http://schemas.microsoft.com/office/drawing/2014/chart" uri="{C3380CC4-5D6E-409C-BE32-E72D297353CC}">
              <c16:uniqueId val="{00000001-7198-42A9-A14C-C78EA9851E49}"/>
            </c:ext>
          </c:extLst>
        </c:ser>
        <c:ser>
          <c:idx val="2"/>
          <c:order val="2"/>
          <c:tx>
            <c:strRef>
              <c:f>Sheet1!$D$1</c:f>
              <c:strCache>
                <c:ptCount val="1"/>
                <c:pt idx="0">
                  <c:v>A*</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迷宫1</c:v>
                </c:pt>
                <c:pt idx="1">
                  <c:v>迷宫2</c:v>
                </c:pt>
                <c:pt idx="2">
                  <c:v>迷宫3</c:v>
                </c:pt>
                <c:pt idx="3">
                  <c:v>迷宫4</c:v>
                </c:pt>
              </c:strCache>
            </c:strRef>
          </c:cat>
          <c:val>
            <c:numRef>
              <c:f>Sheet1!$D$2:$D$5</c:f>
              <c:numCache>
                <c:formatCode>General</c:formatCode>
                <c:ptCount val="4"/>
                <c:pt idx="0">
                  <c:v>321</c:v>
                </c:pt>
                <c:pt idx="1">
                  <c:v>354</c:v>
                </c:pt>
                <c:pt idx="2">
                  <c:v>267</c:v>
                </c:pt>
                <c:pt idx="3">
                  <c:v>304</c:v>
                </c:pt>
              </c:numCache>
            </c:numRef>
          </c:val>
          <c:extLst>
            <c:ext xmlns:c16="http://schemas.microsoft.com/office/drawing/2014/chart" uri="{C3380CC4-5D6E-409C-BE32-E72D297353CC}">
              <c16:uniqueId val="{00000002-7198-42A9-A14C-C78EA9851E49}"/>
            </c:ext>
          </c:extLst>
        </c:ser>
        <c:dLbls>
          <c:showLegendKey val="0"/>
          <c:showVal val="1"/>
          <c:showCatName val="0"/>
          <c:showSerName val="0"/>
          <c:showPercent val="0"/>
          <c:showBubbleSize val="0"/>
        </c:dLbls>
        <c:gapWidth val="150"/>
        <c:axId val="1139568463"/>
        <c:axId val="1139569295"/>
      </c:barChart>
      <c:catAx>
        <c:axId val="113956846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139569295"/>
        <c:crosses val="autoZero"/>
        <c:auto val="1"/>
        <c:lblAlgn val="ctr"/>
        <c:lblOffset val="100"/>
        <c:noMultiLvlLbl val="0"/>
      </c:catAx>
      <c:valAx>
        <c:axId val="11395692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1395684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1743F9-9B08-422F-9ECE-BE7148BC7DDC}" type="datetimeFigureOut">
              <a:rPr lang="zh-CN" altLang="en-US" smtClean="0"/>
              <a:t>2021/12/8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4C0232-94FA-4EBE-BB9B-79FBE486032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a:solidFill>
                  <a:schemeClr val="tx1"/>
                </a:solidFill>
                <a:effectLst/>
                <a:latin typeface="+mn-lt"/>
                <a:ea typeface="+mn-ea"/>
                <a:cs typeface="+mn-cs"/>
              </a:rPr>
              <a:t>修改 完成后关闭编辑母版即可。</a:t>
            </a:r>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实际上是一种贪心算法，将权重最小的边加入到最小生成树中</a:t>
            </a:r>
          </a:p>
        </p:txBody>
      </p:sp>
      <p:sp>
        <p:nvSpPr>
          <p:cNvPr id="4" name="灯片编号占位符 3"/>
          <p:cNvSpPr>
            <a:spLocks noGrp="1"/>
          </p:cNvSpPr>
          <p:nvPr>
            <p:ph type="sldNum" sz="quarter" idx="10"/>
          </p:nvPr>
        </p:nvSpPr>
        <p:spPr/>
        <p:txBody>
          <a:bodyPr/>
          <a:lstStyle/>
          <a:p>
            <a:fld id="{D34C0232-94FA-4EBE-BB9B-79FBE486032D}"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采用分野治之的思想</a:t>
            </a:r>
          </a:p>
        </p:txBody>
      </p:sp>
      <p:sp>
        <p:nvSpPr>
          <p:cNvPr id="4" name="灯片编号占位符 3"/>
          <p:cNvSpPr>
            <a:spLocks noGrp="1"/>
          </p:cNvSpPr>
          <p:nvPr>
            <p:ph type="sldNum" sz="quarter" idx="10"/>
          </p:nvPr>
        </p:nvSpPr>
        <p:spPr/>
        <p:txBody>
          <a:bodyPr/>
          <a:lstStyle/>
          <a:p>
            <a:fld id="{D34C0232-94FA-4EBE-BB9B-79FBE486032D}"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采用不同的搜索策略，得出</a:t>
            </a:r>
          </a:p>
        </p:txBody>
      </p:sp>
      <p:sp>
        <p:nvSpPr>
          <p:cNvPr id="4" name="灯片编号占位符 3"/>
          <p:cNvSpPr>
            <a:spLocks noGrp="1"/>
          </p:cNvSpPr>
          <p:nvPr>
            <p:ph type="sldNum" sz="quarter" idx="10"/>
          </p:nvPr>
        </p:nvSpPr>
        <p:spPr/>
        <p:txBody>
          <a:bodyPr/>
          <a:lstStyle/>
          <a:p>
            <a:fld id="{D34C0232-94FA-4EBE-BB9B-79FBE486032D}"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a:solidFill>
                  <a:schemeClr val="tx1"/>
                </a:solidFill>
                <a:effectLst/>
                <a:latin typeface="+mn-lt"/>
                <a:ea typeface="+mn-ea"/>
                <a:cs typeface="+mn-cs"/>
              </a:rPr>
              <a:t>修改 完成后关闭编辑母版即可。</a:t>
            </a:r>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DFS </a:t>
            </a:r>
            <a:r>
              <a:rPr lang="zh-CN" altLang="en-US"/>
              <a:t>深入探查一种可能的分支路径，不撞南墙不回头</a:t>
            </a:r>
          </a:p>
          <a:p>
            <a:r>
              <a:rPr lang="en-US" altLang="zh-CN"/>
              <a:t>BFS </a:t>
            </a:r>
            <a:r>
              <a:rPr lang="zh-CN" altLang="en-US"/>
              <a:t>探索每一种可能，直到找到结果</a:t>
            </a:r>
          </a:p>
          <a:p>
            <a:r>
              <a:rPr lang="en-US" altLang="zh-CN"/>
              <a:t>A*</a:t>
            </a:r>
            <a:r>
              <a:rPr lang="zh-CN" altLang="en-US"/>
              <a:t>游戏中怪物的自动寻路的常用算法</a:t>
            </a:r>
          </a:p>
          <a:p>
            <a:r>
              <a:rPr lang="en-US" altLang="zh-CN"/>
              <a:t>Dijkstra</a:t>
            </a:r>
            <a:r>
              <a:rPr lang="zh-CN" altLang="en-US"/>
              <a:t>是一个种最短路径的贪心算法</a:t>
            </a:r>
          </a:p>
        </p:txBody>
      </p:sp>
      <p:sp>
        <p:nvSpPr>
          <p:cNvPr id="4" name="灯片编号占位符 3"/>
          <p:cNvSpPr>
            <a:spLocks noGrp="1"/>
          </p:cNvSpPr>
          <p:nvPr>
            <p:ph type="sldNum" sz="quarter" idx="10"/>
          </p:nvPr>
        </p:nvSpPr>
        <p:spPr/>
        <p:txBody>
          <a:bodyPr/>
          <a:lstStyle/>
          <a:p>
            <a:fld id="{D34C0232-94FA-4EBE-BB9B-79FBE486032D}"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DFS</a:t>
            </a:r>
            <a:r>
              <a:rPr lang="zh-CN" altLang="en-US"/>
              <a:t>寻找可走的格子，一旦有路可走，就移动。为死路则进行回溯。</a:t>
            </a:r>
          </a:p>
        </p:txBody>
      </p:sp>
      <p:sp>
        <p:nvSpPr>
          <p:cNvPr id="4" name="灯片编号占位符 3"/>
          <p:cNvSpPr>
            <a:spLocks noGrp="1"/>
          </p:cNvSpPr>
          <p:nvPr>
            <p:ph type="sldNum" sz="quarter" idx="10"/>
          </p:nvPr>
        </p:nvSpPr>
        <p:spPr/>
        <p:txBody>
          <a:bodyPr/>
          <a:lstStyle/>
          <a:p>
            <a:fld id="{D34C0232-94FA-4EBE-BB9B-79FBE486032D}"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BFS </a:t>
            </a:r>
            <a:r>
              <a:rPr lang="zh-CN" altLang="en-US"/>
              <a:t>采用队列实现，探索所有的可能结果</a:t>
            </a:r>
          </a:p>
        </p:txBody>
      </p:sp>
      <p:sp>
        <p:nvSpPr>
          <p:cNvPr id="4" name="灯片编号占位符 3"/>
          <p:cNvSpPr>
            <a:spLocks noGrp="1"/>
          </p:cNvSpPr>
          <p:nvPr>
            <p:ph type="sldNum" sz="quarter" idx="10"/>
          </p:nvPr>
        </p:nvSpPr>
        <p:spPr/>
        <p:txBody>
          <a:bodyPr/>
          <a:lstStyle/>
          <a:p>
            <a:fld id="{D34C0232-94FA-4EBE-BB9B-79FBE486032D}"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chemeClr val="accent1">
                    <a:lumMod val="75000"/>
                  </a:schemeClr>
                </a:solidFill>
                <a:sym typeface="+mn-ea"/>
              </a:rPr>
              <a:t>一</a:t>
            </a:r>
            <a:r>
              <a:rPr lang="zh-CN" altLang="zh-CN" dirty="0">
                <a:solidFill>
                  <a:schemeClr val="accent1">
                    <a:lumMod val="75000"/>
                  </a:schemeClr>
                </a:solidFill>
                <a:sym typeface="+mn-ea"/>
              </a:rPr>
              <a:t>种静态⽹络，</a:t>
            </a:r>
            <a:r>
              <a:rPr lang="zh-CN" altLang="en-US"/>
              <a:t>根据移动成本以及搜索成本选择最小路径</a:t>
            </a:r>
          </a:p>
        </p:txBody>
      </p:sp>
      <p:sp>
        <p:nvSpPr>
          <p:cNvPr id="4" name="灯片编号占位符 3"/>
          <p:cNvSpPr>
            <a:spLocks noGrp="1"/>
          </p:cNvSpPr>
          <p:nvPr>
            <p:ph type="sldNum" sz="quarter" idx="10"/>
          </p:nvPr>
        </p:nvSpPr>
        <p:spPr/>
        <p:txBody>
          <a:bodyPr/>
          <a:lstStyle/>
          <a:p>
            <a:fld id="{D34C0232-94FA-4EBE-BB9B-79FBE486032D}"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尾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母板空白（英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过度页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sp>
        <p:nvSpPr>
          <p:cNvPr id="2" name="矩形 1"/>
          <p:cNvSpPr/>
          <p:nvPr userDrawn="1"/>
        </p:nvSpPr>
        <p:spPr>
          <a:xfrm>
            <a:off x="3296910" y="162225"/>
            <a:ext cx="8893755"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3" name="矩形 2"/>
          <p:cNvSpPr/>
          <p:nvPr userDrawn="1"/>
        </p:nvSpPr>
        <p:spPr>
          <a:xfrm>
            <a:off x="1340" y="162225"/>
            <a:ext cx="240922"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4" name="矩形 3"/>
          <p:cNvSpPr/>
          <p:nvPr userDrawn="1"/>
        </p:nvSpPr>
        <p:spPr>
          <a:xfrm>
            <a:off x="273997" y="162225"/>
            <a:ext cx="64153"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5" name="文本框 4"/>
          <p:cNvSpPr txBox="1"/>
          <p:nvPr userDrawn="1"/>
        </p:nvSpPr>
        <p:spPr>
          <a:xfrm>
            <a:off x="369885" y="182780"/>
            <a:ext cx="2927025" cy="400110"/>
          </a:xfrm>
          <a:prstGeom prst="rect">
            <a:avLst/>
          </a:prstGeom>
          <a:noFill/>
        </p:spPr>
        <p:txBody>
          <a:bodyPr wrap="square" rtlCol="0">
            <a:spAutoFit/>
          </a:bodyPr>
          <a:lstStyle/>
          <a:p>
            <a:pPr lvl="0" algn="ctr">
              <a:defRPr/>
            </a:pPr>
            <a:r>
              <a:rPr lang="zh-CN" altLang="en-US" sz="2000" dirty="0">
                <a:solidFill>
                  <a:prstClr val="black">
                    <a:lumMod val="65000"/>
                    <a:lumOff val="35000"/>
                  </a:prstClr>
                </a:solidFill>
                <a:latin typeface="Arial" panose="020B0604020202020204" pitchFamily="34" charset="0"/>
                <a:ea typeface="微软雅黑" panose="020B0503020204020204" pitchFamily="34" charset="-122"/>
                <a:cs typeface="+mn-ea"/>
                <a:sym typeface="Arial" panose="020B0604020202020204" pitchFamily="34" charset="0"/>
              </a:rPr>
              <a:t>工作评价</a:t>
            </a:r>
          </a:p>
        </p:txBody>
      </p:sp>
      <p:sp>
        <p:nvSpPr>
          <p:cNvPr id="6" name="Content Placeholder 2"/>
          <p:cNvSpPr txBox="1"/>
          <p:nvPr userDrawn="1"/>
        </p:nvSpPr>
        <p:spPr>
          <a:xfrm>
            <a:off x="10055689" y="182780"/>
            <a:ext cx="1807531" cy="524759"/>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marL="0" marR="0" lvl="0" indent="0" algn="ctr" defTabSz="457200" rtl="0" eaLnBrk="1" fontAlgn="auto" latinLnBrk="0" hangingPunct="1">
              <a:lnSpc>
                <a:spcPct val="100000"/>
              </a:lnSpc>
              <a:spcBef>
                <a:spcPct val="20000"/>
              </a:spcBef>
              <a:spcAft>
                <a:spcPts val="600"/>
              </a:spcAft>
              <a:buClr>
                <a:srgbClr val="C00000">
                  <a:lumMod val="75000"/>
                </a:srgbClr>
              </a:buClr>
              <a:buSzPct val="145000"/>
              <a:buFont typeface="Arial" panose="020B0604020202020204"/>
              <a:buNone/>
              <a:defRPr/>
            </a:pPr>
            <a:r>
              <a:rPr kumimoji="0" lang="en-US" altLang="zh-CN" sz="3410" b="1"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LOGO</a:t>
            </a:r>
            <a:endParaRPr kumimoji="0" lang="en-US" sz="3410" b="1"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sp>
        <p:nvSpPr>
          <p:cNvPr id="7" name="文本框 6"/>
          <p:cNvSpPr txBox="1"/>
          <p:nvPr userDrawn="1"/>
        </p:nvSpPr>
        <p:spPr>
          <a:xfrm>
            <a:off x="749000" y="544641"/>
            <a:ext cx="2137060" cy="325795"/>
          </a:xfrm>
          <a:prstGeom prst="rect">
            <a:avLst/>
          </a:prstGeom>
          <a:noFill/>
        </p:spPr>
        <p:txBody>
          <a:bodyPr wrap="none" rtlCol="0">
            <a:spAutoFit/>
          </a:bodyPr>
          <a:lstStyle/>
          <a:p>
            <a:pPr lvl="0" algn="ctr">
              <a:defRPr/>
            </a:pPr>
            <a:r>
              <a:rPr lang="en-US" altLang="zh-CN" sz="1515" dirty="0">
                <a:solidFill>
                  <a:prstClr val="black">
                    <a:lumMod val="65000"/>
                    <a:lumOff val="35000"/>
                  </a:prstClr>
                </a:solidFill>
                <a:latin typeface="Arial" panose="020B0604020202020204" pitchFamily="34" charset="0"/>
                <a:ea typeface="微软雅黑" panose="020B0503020204020204" pitchFamily="34" charset="-122"/>
                <a:cs typeface="+mn-ea"/>
                <a:sym typeface="Arial" panose="020B0604020202020204" pitchFamily="34" charset="0"/>
              </a:rPr>
              <a:t>Click Here To Add Title</a:t>
            </a:r>
            <a:endParaRPr kumimoji="0" lang="en-US" altLang="zh-CN" sz="1515" b="0" i="0" u="none" strike="noStrike" kern="1200" cap="none" spc="0" normalizeH="0" baseline="0" noProof="0" dirty="0">
              <a:ln>
                <a:noFill/>
              </a:ln>
              <a:solidFill>
                <a:prstClr val="black">
                  <a:lumMod val="65000"/>
                  <a:lumOff val="35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内页">
    <p:spTree>
      <p:nvGrpSpPr>
        <p:cNvPr id="1" name=""/>
        <p:cNvGrpSpPr/>
        <p:nvPr/>
      </p:nvGrpSpPr>
      <p:grpSpPr>
        <a:xfrm>
          <a:off x="0" y="0"/>
          <a:ext cx="0" cy="0"/>
          <a:chOff x="0" y="0"/>
          <a:chExt cx="0" cy="0"/>
        </a:xfrm>
      </p:grpSpPr>
      <p:sp>
        <p:nvSpPr>
          <p:cNvPr id="2" name="矩形 1"/>
          <p:cNvSpPr/>
          <p:nvPr userDrawn="1"/>
        </p:nvSpPr>
        <p:spPr>
          <a:xfrm>
            <a:off x="3296910" y="162225"/>
            <a:ext cx="8893755"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3" name="矩形 2"/>
          <p:cNvSpPr/>
          <p:nvPr userDrawn="1"/>
        </p:nvSpPr>
        <p:spPr>
          <a:xfrm>
            <a:off x="1340" y="162225"/>
            <a:ext cx="240922"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4" name="矩形 3"/>
          <p:cNvSpPr/>
          <p:nvPr userDrawn="1"/>
        </p:nvSpPr>
        <p:spPr>
          <a:xfrm>
            <a:off x="273997" y="162225"/>
            <a:ext cx="64153"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5" name="文本框 4"/>
          <p:cNvSpPr txBox="1"/>
          <p:nvPr userDrawn="1"/>
        </p:nvSpPr>
        <p:spPr>
          <a:xfrm>
            <a:off x="369885" y="182780"/>
            <a:ext cx="2927025" cy="400110"/>
          </a:xfrm>
          <a:prstGeom prst="rect">
            <a:avLst/>
          </a:prstGeom>
          <a:noFill/>
        </p:spPr>
        <p:txBody>
          <a:bodyPr wrap="square" rtlCol="0">
            <a:spAutoFit/>
          </a:bodyPr>
          <a:lstStyle/>
          <a:p>
            <a:pPr lvl="0" algn="ctr">
              <a:defRPr/>
            </a:pPr>
            <a:r>
              <a:rPr lang="zh-CN" altLang="en-US" sz="2000" dirty="0">
                <a:solidFill>
                  <a:prstClr val="black">
                    <a:lumMod val="65000"/>
                    <a:lumOff val="35000"/>
                  </a:prstClr>
                </a:solidFill>
                <a:latin typeface="Arial" panose="020B0604020202020204" pitchFamily="34" charset="0"/>
                <a:ea typeface="微软雅黑" panose="020B0503020204020204" pitchFamily="34" charset="-122"/>
                <a:cs typeface="+mn-ea"/>
                <a:sym typeface="Arial" panose="020B0604020202020204" pitchFamily="34" charset="0"/>
              </a:rPr>
              <a:t>自我评价</a:t>
            </a:r>
          </a:p>
        </p:txBody>
      </p:sp>
      <p:sp>
        <p:nvSpPr>
          <p:cNvPr id="6" name="Content Placeholder 2"/>
          <p:cNvSpPr txBox="1"/>
          <p:nvPr userDrawn="1"/>
        </p:nvSpPr>
        <p:spPr>
          <a:xfrm>
            <a:off x="10055689" y="182780"/>
            <a:ext cx="1807531" cy="524759"/>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marL="0" marR="0" lvl="0" indent="0" algn="ctr" defTabSz="457200" rtl="0" eaLnBrk="1" fontAlgn="auto" latinLnBrk="0" hangingPunct="1">
              <a:lnSpc>
                <a:spcPct val="100000"/>
              </a:lnSpc>
              <a:spcBef>
                <a:spcPct val="20000"/>
              </a:spcBef>
              <a:spcAft>
                <a:spcPts val="600"/>
              </a:spcAft>
              <a:buClr>
                <a:srgbClr val="C00000">
                  <a:lumMod val="75000"/>
                </a:srgbClr>
              </a:buClr>
              <a:buSzPct val="145000"/>
              <a:buFont typeface="Arial" panose="020B0604020202020204"/>
              <a:buNone/>
              <a:defRPr/>
            </a:pPr>
            <a:r>
              <a:rPr kumimoji="0" lang="en-US" altLang="zh-CN" sz="3410" b="1"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LOGO</a:t>
            </a:r>
            <a:endParaRPr kumimoji="0" lang="en-US" sz="3410" b="1"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sp>
        <p:nvSpPr>
          <p:cNvPr id="7" name="文本框 6"/>
          <p:cNvSpPr txBox="1"/>
          <p:nvPr userDrawn="1"/>
        </p:nvSpPr>
        <p:spPr>
          <a:xfrm>
            <a:off x="749000" y="544641"/>
            <a:ext cx="2137060" cy="325795"/>
          </a:xfrm>
          <a:prstGeom prst="rect">
            <a:avLst/>
          </a:prstGeom>
          <a:noFill/>
        </p:spPr>
        <p:txBody>
          <a:bodyPr wrap="none" rtlCol="0">
            <a:spAutoFit/>
          </a:bodyPr>
          <a:lstStyle/>
          <a:p>
            <a:pPr lvl="0" algn="ctr">
              <a:defRPr/>
            </a:pPr>
            <a:r>
              <a:rPr lang="en-US" altLang="zh-CN" sz="1515" dirty="0">
                <a:solidFill>
                  <a:prstClr val="black">
                    <a:lumMod val="65000"/>
                    <a:lumOff val="35000"/>
                  </a:prstClr>
                </a:solidFill>
                <a:latin typeface="Arial" panose="020B0604020202020204" pitchFamily="34" charset="0"/>
                <a:ea typeface="微软雅黑" panose="020B0503020204020204" pitchFamily="34" charset="-122"/>
                <a:cs typeface="+mn-ea"/>
                <a:sym typeface="Arial" panose="020B0604020202020204" pitchFamily="34" charset="0"/>
              </a:rPr>
              <a:t>Click Here To Add Title</a:t>
            </a:r>
            <a:endParaRPr kumimoji="0" lang="en-US" altLang="zh-CN" sz="1515" b="0" i="0" u="none" strike="noStrike" kern="1200" cap="none" spc="0" normalizeH="0" baseline="0" noProof="0" dirty="0">
              <a:ln>
                <a:noFill/>
              </a:ln>
              <a:solidFill>
                <a:prstClr val="black">
                  <a:lumMod val="65000"/>
                  <a:lumOff val="35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内页">
    <p:spTree>
      <p:nvGrpSpPr>
        <p:cNvPr id="1" name=""/>
        <p:cNvGrpSpPr/>
        <p:nvPr/>
      </p:nvGrpSpPr>
      <p:grpSpPr>
        <a:xfrm>
          <a:off x="0" y="0"/>
          <a:ext cx="0" cy="0"/>
          <a:chOff x="0" y="0"/>
          <a:chExt cx="0" cy="0"/>
        </a:xfrm>
      </p:grpSpPr>
      <p:sp>
        <p:nvSpPr>
          <p:cNvPr id="2" name="矩形 1"/>
          <p:cNvSpPr/>
          <p:nvPr userDrawn="1"/>
        </p:nvSpPr>
        <p:spPr>
          <a:xfrm>
            <a:off x="3296910" y="162225"/>
            <a:ext cx="8893755"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3" name="矩形 2"/>
          <p:cNvSpPr/>
          <p:nvPr userDrawn="1"/>
        </p:nvSpPr>
        <p:spPr>
          <a:xfrm>
            <a:off x="1340" y="162225"/>
            <a:ext cx="240922"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4" name="矩形 3"/>
          <p:cNvSpPr/>
          <p:nvPr userDrawn="1"/>
        </p:nvSpPr>
        <p:spPr>
          <a:xfrm>
            <a:off x="273997" y="162225"/>
            <a:ext cx="64153"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5" name="文本框 4"/>
          <p:cNvSpPr txBox="1"/>
          <p:nvPr userDrawn="1"/>
        </p:nvSpPr>
        <p:spPr>
          <a:xfrm>
            <a:off x="369885" y="182780"/>
            <a:ext cx="2927025" cy="400110"/>
          </a:xfrm>
          <a:prstGeom prst="rect">
            <a:avLst/>
          </a:prstGeom>
          <a:noFill/>
        </p:spPr>
        <p:txBody>
          <a:bodyPr wrap="square" rtlCol="0">
            <a:spAutoFit/>
          </a:bodyPr>
          <a:lstStyle/>
          <a:p>
            <a:pPr lvl="0" algn="ctr">
              <a:defRPr/>
            </a:pPr>
            <a:r>
              <a:rPr lang="zh-CN" altLang="en-US" sz="2000" dirty="0">
                <a:solidFill>
                  <a:prstClr val="black">
                    <a:lumMod val="65000"/>
                    <a:lumOff val="35000"/>
                  </a:prstClr>
                </a:solidFill>
                <a:latin typeface="Arial" panose="020B0604020202020204" pitchFamily="34" charset="0"/>
                <a:ea typeface="微软雅黑" panose="020B0503020204020204" pitchFamily="34" charset="-122"/>
                <a:cs typeface="+mn-ea"/>
                <a:sym typeface="Arial" panose="020B0604020202020204" pitchFamily="34" charset="0"/>
              </a:rPr>
              <a:t>工作体会</a:t>
            </a:r>
          </a:p>
        </p:txBody>
      </p:sp>
      <p:sp>
        <p:nvSpPr>
          <p:cNvPr id="6" name="Content Placeholder 2"/>
          <p:cNvSpPr txBox="1"/>
          <p:nvPr userDrawn="1"/>
        </p:nvSpPr>
        <p:spPr>
          <a:xfrm>
            <a:off x="10055689" y="182780"/>
            <a:ext cx="1807531" cy="524759"/>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marL="0" marR="0" lvl="0" indent="0" algn="ctr" defTabSz="457200" rtl="0" eaLnBrk="1" fontAlgn="auto" latinLnBrk="0" hangingPunct="1">
              <a:lnSpc>
                <a:spcPct val="100000"/>
              </a:lnSpc>
              <a:spcBef>
                <a:spcPct val="20000"/>
              </a:spcBef>
              <a:spcAft>
                <a:spcPts val="600"/>
              </a:spcAft>
              <a:buClr>
                <a:srgbClr val="C00000">
                  <a:lumMod val="75000"/>
                </a:srgbClr>
              </a:buClr>
              <a:buSzPct val="145000"/>
              <a:buFont typeface="Arial" panose="020B0604020202020204"/>
              <a:buNone/>
              <a:defRPr/>
            </a:pPr>
            <a:r>
              <a:rPr kumimoji="0" lang="en-US" altLang="zh-CN" sz="3410" b="1"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LOGO</a:t>
            </a:r>
            <a:endParaRPr kumimoji="0" lang="en-US" sz="3410" b="1"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sp>
        <p:nvSpPr>
          <p:cNvPr id="7" name="文本框 6"/>
          <p:cNvSpPr txBox="1"/>
          <p:nvPr userDrawn="1"/>
        </p:nvSpPr>
        <p:spPr>
          <a:xfrm>
            <a:off x="749000" y="544641"/>
            <a:ext cx="2137060" cy="325795"/>
          </a:xfrm>
          <a:prstGeom prst="rect">
            <a:avLst/>
          </a:prstGeom>
          <a:noFill/>
        </p:spPr>
        <p:txBody>
          <a:bodyPr wrap="none" rtlCol="0">
            <a:spAutoFit/>
          </a:bodyPr>
          <a:lstStyle/>
          <a:p>
            <a:pPr lvl="0" algn="ctr">
              <a:defRPr/>
            </a:pPr>
            <a:r>
              <a:rPr lang="en-US" altLang="zh-CN" sz="1515" dirty="0">
                <a:solidFill>
                  <a:prstClr val="black">
                    <a:lumMod val="65000"/>
                    <a:lumOff val="35000"/>
                  </a:prstClr>
                </a:solidFill>
                <a:latin typeface="Arial" panose="020B0604020202020204" pitchFamily="34" charset="0"/>
                <a:ea typeface="微软雅黑" panose="020B0503020204020204" pitchFamily="34" charset="-122"/>
                <a:cs typeface="+mn-ea"/>
                <a:sym typeface="Arial" panose="020B0604020202020204" pitchFamily="34" charset="0"/>
              </a:rPr>
              <a:t>Click Here To Add Title</a:t>
            </a:r>
            <a:endParaRPr kumimoji="0" lang="en-US" altLang="zh-CN" sz="1515" b="0" i="0" u="none" strike="noStrike" kern="1200" cap="none" spc="0" normalizeH="0" baseline="0" noProof="0" dirty="0">
              <a:ln>
                <a:noFill/>
              </a:ln>
              <a:solidFill>
                <a:prstClr val="black">
                  <a:lumMod val="65000"/>
                  <a:lumOff val="35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内页">
    <p:spTree>
      <p:nvGrpSpPr>
        <p:cNvPr id="1" name=""/>
        <p:cNvGrpSpPr/>
        <p:nvPr/>
      </p:nvGrpSpPr>
      <p:grpSpPr>
        <a:xfrm>
          <a:off x="0" y="0"/>
          <a:ext cx="0" cy="0"/>
          <a:chOff x="0" y="0"/>
          <a:chExt cx="0" cy="0"/>
        </a:xfrm>
      </p:grpSpPr>
      <p:sp>
        <p:nvSpPr>
          <p:cNvPr id="2" name="矩形 1"/>
          <p:cNvSpPr/>
          <p:nvPr userDrawn="1"/>
        </p:nvSpPr>
        <p:spPr>
          <a:xfrm>
            <a:off x="3296910" y="162225"/>
            <a:ext cx="8893755"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3" name="矩形 2"/>
          <p:cNvSpPr/>
          <p:nvPr userDrawn="1"/>
        </p:nvSpPr>
        <p:spPr>
          <a:xfrm>
            <a:off x="1340" y="162225"/>
            <a:ext cx="240922"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4" name="矩形 3"/>
          <p:cNvSpPr/>
          <p:nvPr userDrawn="1"/>
        </p:nvSpPr>
        <p:spPr>
          <a:xfrm>
            <a:off x="273997" y="162225"/>
            <a:ext cx="64153" cy="566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sym typeface="Arial" panose="020B0604020202020204" pitchFamily="34" charset="0"/>
            </a:endParaRPr>
          </a:p>
        </p:txBody>
      </p:sp>
      <p:sp>
        <p:nvSpPr>
          <p:cNvPr id="5" name="文本框 4"/>
          <p:cNvSpPr txBox="1"/>
          <p:nvPr userDrawn="1"/>
        </p:nvSpPr>
        <p:spPr>
          <a:xfrm>
            <a:off x="369885" y="182780"/>
            <a:ext cx="2927025" cy="400110"/>
          </a:xfrm>
          <a:prstGeom prst="rect">
            <a:avLst/>
          </a:prstGeom>
          <a:noFill/>
        </p:spPr>
        <p:txBody>
          <a:bodyPr wrap="square" rtlCol="0">
            <a:spAutoFit/>
          </a:bodyPr>
          <a:lstStyle/>
          <a:p>
            <a:pPr lvl="0" algn="ctr">
              <a:defRPr/>
            </a:pPr>
            <a:r>
              <a:rPr lang="zh-CN" altLang="en-US" sz="2000" dirty="0">
                <a:solidFill>
                  <a:prstClr val="black">
                    <a:lumMod val="65000"/>
                    <a:lumOff val="35000"/>
                  </a:prstClr>
                </a:solidFill>
                <a:latin typeface="Arial" panose="020B0604020202020204" pitchFamily="34" charset="0"/>
                <a:ea typeface="微软雅黑" panose="020B0503020204020204" pitchFamily="34" charset="-122"/>
                <a:cs typeface="+mn-ea"/>
                <a:sym typeface="Arial" panose="020B0604020202020204" pitchFamily="34" charset="0"/>
              </a:rPr>
              <a:t>工作规划</a:t>
            </a:r>
          </a:p>
        </p:txBody>
      </p:sp>
      <p:sp>
        <p:nvSpPr>
          <p:cNvPr id="6" name="Content Placeholder 2"/>
          <p:cNvSpPr txBox="1"/>
          <p:nvPr userDrawn="1"/>
        </p:nvSpPr>
        <p:spPr>
          <a:xfrm>
            <a:off x="10055689" y="182780"/>
            <a:ext cx="1807531" cy="524759"/>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marL="0" marR="0" lvl="0" indent="0" algn="ctr" defTabSz="457200" rtl="0" eaLnBrk="1" fontAlgn="auto" latinLnBrk="0" hangingPunct="1">
              <a:lnSpc>
                <a:spcPct val="100000"/>
              </a:lnSpc>
              <a:spcBef>
                <a:spcPct val="20000"/>
              </a:spcBef>
              <a:spcAft>
                <a:spcPts val="600"/>
              </a:spcAft>
              <a:buClr>
                <a:srgbClr val="C00000">
                  <a:lumMod val="75000"/>
                </a:srgbClr>
              </a:buClr>
              <a:buSzPct val="145000"/>
              <a:buFont typeface="Arial" panose="020B0604020202020204"/>
              <a:buNone/>
              <a:defRPr/>
            </a:pPr>
            <a:r>
              <a:rPr kumimoji="0" lang="en-US" altLang="zh-CN" sz="3410" b="1"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LOGO</a:t>
            </a:r>
            <a:endParaRPr kumimoji="0" lang="en-US" sz="3410" b="1"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sp>
        <p:nvSpPr>
          <p:cNvPr id="7" name="文本框 6"/>
          <p:cNvSpPr txBox="1"/>
          <p:nvPr userDrawn="1"/>
        </p:nvSpPr>
        <p:spPr>
          <a:xfrm>
            <a:off x="749000" y="544641"/>
            <a:ext cx="2137060" cy="325795"/>
          </a:xfrm>
          <a:prstGeom prst="rect">
            <a:avLst/>
          </a:prstGeom>
          <a:noFill/>
        </p:spPr>
        <p:txBody>
          <a:bodyPr wrap="none" rtlCol="0">
            <a:spAutoFit/>
          </a:bodyPr>
          <a:lstStyle/>
          <a:p>
            <a:pPr lvl="0" algn="ctr">
              <a:defRPr/>
            </a:pPr>
            <a:r>
              <a:rPr lang="en-US" altLang="zh-CN" sz="1515" dirty="0">
                <a:solidFill>
                  <a:prstClr val="black">
                    <a:lumMod val="65000"/>
                    <a:lumOff val="35000"/>
                  </a:prstClr>
                </a:solidFill>
                <a:latin typeface="Arial" panose="020B0604020202020204" pitchFamily="34" charset="0"/>
                <a:ea typeface="微软雅黑" panose="020B0503020204020204" pitchFamily="34" charset="-122"/>
                <a:cs typeface="+mn-ea"/>
                <a:sym typeface="Arial" panose="020B0604020202020204" pitchFamily="34" charset="0"/>
              </a:rPr>
              <a:t>Click Here To Add Title</a:t>
            </a:r>
            <a:endParaRPr kumimoji="0" lang="en-US" altLang="zh-CN" sz="1515" b="0" i="0" u="none" strike="noStrike" kern="1200" cap="none" spc="0" normalizeH="0" baseline="0" noProof="0" dirty="0">
              <a:ln>
                <a:noFill/>
              </a:ln>
              <a:solidFill>
                <a:prstClr val="black">
                  <a:lumMod val="65000"/>
                  <a:lumOff val="35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版权页">
    <p:spTree>
      <p:nvGrpSpPr>
        <p:cNvPr id="1" name=""/>
        <p:cNvGrpSpPr/>
        <p:nvPr/>
      </p:nvGrpSpPr>
      <p:grpSpPr>
        <a:xfrm>
          <a:off x="0" y="0"/>
          <a:ext cx="0" cy="0"/>
          <a:chOff x="0" y="0"/>
          <a:chExt cx="0" cy="0"/>
        </a:xfrm>
      </p:grpSpPr>
      <p:sp>
        <p:nvSpPr>
          <p:cNvPr id="16" name="PA_矩形 1"/>
          <p:cNvSpPr/>
          <p:nvPr userDrawn="1">
            <p:custDataLst>
              <p:tags r:id="rId1"/>
            </p:custDataLst>
          </p:nvPr>
        </p:nvSpPr>
        <p:spPr>
          <a:xfrm>
            <a:off x="0" y="0"/>
            <a:ext cx="12192000" cy="6858000"/>
          </a:xfrm>
          <a:prstGeom prst="rect">
            <a:avLst/>
          </a:prstGeom>
          <a:blipFill dpi="0" rotWithShape="1">
            <a:blip r:embed="rId3"/>
            <a:srcRect/>
            <a:tile tx="0" ty="0" sx="100000" sy="100000" flip="none" algn="tl"/>
          </a:blip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p:cNvSpPr/>
          <p:nvPr userDrawn="1"/>
        </p:nvSpPr>
        <p:spPr>
          <a:xfrm>
            <a:off x="5079543" y="890588"/>
            <a:ext cx="2031325" cy="646331"/>
          </a:xfrm>
          <a:prstGeom prst="rect">
            <a:avLst/>
          </a:prstGeom>
        </p:spPr>
        <p:txBody>
          <a:bodyPr wrap="none" anchor="ctr">
            <a:spAutoFit/>
          </a:bodyPr>
          <a:lstStyle/>
          <a:p>
            <a:pPr algn="ctr"/>
            <a:r>
              <a:rPr lang="en-US" altLang="zh-CN" sz="3600" b="0" dirty="0" err="1">
                <a:solidFill>
                  <a:srgbClr val="FFFFFF"/>
                </a:solidFill>
                <a:latin typeface="+mn-lt"/>
                <a:cs typeface="+mn-ea"/>
                <a:sym typeface="+mn-lt"/>
              </a:rPr>
              <a:t>版权声明</a:t>
            </a:r>
            <a:endParaRPr lang="en-US" altLang="zh-CN" sz="3600" b="0" dirty="0">
              <a:solidFill>
                <a:srgbClr val="FFFFFF"/>
              </a:solidFill>
              <a:latin typeface="+mn-lt"/>
              <a:cs typeface="+mn-ea"/>
              <a:sym typeface="+mn-lt"/>
            </a:endParaRPr>
          </a:p>
        </p:txBody>
      </p:sp>
      <p:sp>
        <p:nvSpPr>
          <p:cNvPr id="13" name="矩形 12"/>
          <p:cNvSpPr/>
          <p:nvPr userDrawn="1"/>
        </p:nvSpPr>
        <p:spPr>
          <a:xfrm>
            <a:off x="365124" y="1854012"/>
            <a:ext cx="11460162" cy="461665"/>
          </a:xfrm>
          <a:prstGeom prst="rect">
            <a:avLst/>
          </a:prstGeom>
        </p:spPr>
        <p:txBody>
          <a:bodyPr wrap="square" anchor="ctr">
            <a:spAutoFit/>
          </a:bodyPr>
          <a:lstStyle/>
          <a:p>
            <a:pPr algn="ctr"/>
            <a:r>
              <a:rPr lang="en-US" altLang="zh-CN" sz="2400" dirty="0" err="1">
                <a:solidFill>
                  <a:srgbClr val="44BE9B"/>
                </a:solidFill>
                <a:latin typeface="+mn-lt"/>
                <a:cs typeface="+mn-ea"/>
                <a:sym typeface="+mn-lt"/>
              </a:rPr>
              <a:t>感谢您支持原创设计事业，支持设计版权产</a:t>
            </a:r>
            <a:r>
              <a:rPr lang="en-US" altLang="zh-CN" sz="2400" dirty="0">
                <a:solidFill>
                  <a:srgbClr val="44BE9B"/>
                </a:solidFill>
                <a:latin typeface="+mn-lt"/>
                <a:cs typeface="+mn-ea"/>
                <a:sym typeface="+mn-lt"/>
              </a:rPr>
              <a:t>！</a:t>
            </a:r>
          </a:p>
        </p:txBody>
      </p:sp>
      <p:sp>
        <p:nvSpPr>
          <p:cNvPr id="14" name="矩形 13"/>
          <p:cNvSpPr/>
          <p:nvPr userDrawn="1"/>
        </p:nvSpPr>
        <p:spPr>
          <a:xfrm>
            <a:off x="976709" y="2632770"/>
            <a:ext cx="10238582" cy="3539430"/>
          </a:xfrm>
          <a:prstGeom prst="rect">
            <a:avLst/>
          </a:prstGeom>
        </p:spPr>
        <p:txBody>
          <a:bodyPr wrap="square" anchor="ctr">
            <a:spAutoFit/>
          </a:bodyPr>
          <a:lstStyle/>
          <a:p>
            <a:pPr algn="l">
              <a:lnSpc>
                <a:spcPct val="200000"/>
              </a:lnSpc>
            </a:pPr>
            <a:r>
              <a:rPr lang="en-US" altLang="zh-CN" sz="1400" dirty="0">
                <a:solidFill>
                  <a:srgbClr val="FFFFFF"/>
                </a:solidFill>
                <a:latin typeface="+mn-lt"/>
                <a:cs typeface="+mn-ea"/>
                <a:sym typeface="+mn-lt"/>
              </a:rPr>
              <a:t>        感谢您下载PPT千图网平台上提供的产品，为了您和千图网以及原创作者的利益，请勿复制、传播、销售，否则将承担法律责任！千图网将对作品进行维权，按照传播下载次数的十倍进行索取赔偿！</a:t>
            </a:r>
          </a:p>
          <a:p>
            <a:pPr algn="l">
              <a:lnSpc>
                <a:spcPct val="200000"/>
              </a:lnSpc>
            </a:pPr>
            <a:r>
              <a:rPr lang="en-US" altLang="zh-CN" sz="1400" dirty="0">
                <a:solidFill>
                  <a:srgbClr val="FFFFFF"/>
                </a:solidFill>
                <a:latin typeface="+mn-lt"/>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algn="l">
              <a:lnSpc>
                <a:spcPct val="200000"/>
              </a:lnSpc>
            </a:pPr>
            <a:r>
              <a:rPr lang="en-US" altLang="zh-CN" sz="1400" dirty="0">
                <a:solidFill>
                  <a:srgbClr val="FFFFFF"/>
                </a:solidFill>
                <a:latin typeface="+mn-lt"/>
                <a:cs typeface="+mn-ea"/>
                <a:sym typeface="+mn-lt"/>
              </a:rPr>
              <a:t>2、不得将千图网的PPT模版、PPT素材，本身用于再出售，或者出租、出借、转让、分销、发布或者作为礼物供他人使用，不得转授权、出卖、转让本协议或本协议中的权利。</a:t>
            </a:r>
          </a:p>
          <a:p>
            <a:pPr algn="l">
              <a:lnSpc>
                <a:spcPct val="200000"/>
              </a:lnSpc>
            </a:pPr>
            <a:r>
              <a:rPr lang="en-US" altLang="zh-CN" sz="1400" dirty="0">
                <a:solidFill>
                  <a:srgbClr val="FFFFFF"/>
                </a:solidFill>
                <a:latin typeface="+mn-lt"/>
                <a:cs typeface="+mn-ea"/>
                <a:sym typeface="+mn-lt"/>
              </a:rPr>
              <a:t>3、禁止把作品纳入商标或服务标记。</a:t>
            </a:r>
          </a:p>
          <a:p>
            <a:pPr algn="l">
              <a:lnSpc>
                <a:spcPct val="200000"/>
              </a:lnSpc>
            </a:pPr>
            <a:r>
              <a:rPr lang="en-US" altLang="zh-CN" sz="1400" dirty="0">
                <a:solidFill>
                  <a:srgbClr val="FFFFFF"/>
                </a:solidFill>
                <a:latin typeface="+mn-lt"/>
                <a:cs typeface="+mn-ea"/>
                <a:sym typeface="+mn-lt"/>
              </a:rPr>
              <a:t>4、禁止用户用下载格式在网上传播作品。或者作品可以让第三方单独付费或共享免费下载、或通过转移电话服务系统传播。</a:t>
            </a:r>
          </a:p>
        </p:txBody>
      </p:sp>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p3"/><Relationship Id="rId7" Type="http://schemas.openxmlformats.org/officeDocument/2006/relationships/image" Target="../media/image3.png"/><Relationship Id="rId2" Type="http://schemas.microsoft.com/office/2007/relationships/media" Target="../media/media1.mp3"/><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7.jpeg"/></Relationships>
</file>

<file path=ppt/slides/_rels/slide1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chart" Target="../charts/chart2.xml"/></Relationships>
</file>

<file path=ppt/slides/_rels/slide1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chart" Target="../charts/chart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8.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audio" Target="../media/media1.mp3"/><Relationship Id="rId7" Type="http://schemas.openxmlformats.org/officeDocument/2006/relationships/image" Target="../media/image3.png"/><Relationship Id="rId2" Type="http://schemas.microsoft.com/office/2007/relationships/media" Target="../media/media1.mp3"/><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11"/>
          <p:cNvSpPr txBox="1"/>
          <p:nvPr/>
        </p:nvSpPr>
        <p:spPr>
          <a:xfrm flipH="1">
            <a:off x="5533208" y="524843"/>
            <a:ext cx="6000751" cy="1938992"/>
          </a:xfrm>
          <a:prstGeom prst="rect">
            <a:avLst/>
          </a:prstGeom>
          <a:noFill/>
        </p:spPr>
        <p:txBody>
          <a:bodyPr wrap="square" rtlCol="0">
            <a:spAutoFit/>
          </a:bodyPr>
          <a:lstStyle/>
          <a:p>
            <a:pPr algn="ctr"/>
            <a:r>
              <a:rPr lang="zh-CN" altLang="en-US" sz="6000" dirty="0">
                <a:solidFill>
                  <a:schemeClr val="bg2">
                    <a:lumMod val="50000"/>
                  </a:schemeClr>
                </a:solidFill>
                <a:latin typeface="Agency FB" panose="020B0503020202020204" pitchFamily="34" charset="0"/>
              </a:rPr>
              <a:t>迷宫算法</a:t>
            </a:r>
            <a:endParaRPr lang="en-US" altLang="zh-CN" sz="6000" dirty="0">
              <a:solidFill>
                <a:schemeClr val="bg2">
                  <a:lumMod val="50000"/>
                </a:schemeClr>
              </a:solidFill>
              <a:latin typeface="Agency FB" panose="020B0503020202020204" pitchFamily="34" charset="0"/>
            </a:endParaRPr>
          </a:p>
          <a:p>
            <a:pPr algn="ctr"/>
            <a:r>
              <a:rPr lang="zh-CN" altLang="en-US" sz="6000" dirty="0">
                <a:solidFill>
                  <a:schemeClr val="bg2">
                    <a:lumMod val="50000"/>
                  </a:schemeClr>
                </a:solidFill>
                <a:latin typeface="Agency FB" panose="020B0503020202020204" pitchFamily="34" charset="0"/>
              </a:rPr>
              <a:t>大作业</a:t>
            </a:r>
            <a:endParaRPr lang="id-ID" sz="6000" dirty="0">
              <a:solidFill>
                <a:schemeClr val="bg2">
                  <a:lumMod val="50000"/>
                </a:schemeClr>
              </a:solidFill>
              <a:latin typeface="Agency FB" panose="020B0503020202020204" pitchFamily="34" charset="0"/>
            </a:endParaRPr>
          </a:p>
        </p:txBody>
      </p:sp>
      <p:pic>
        <p:nvPicPr>
          <p:cNvPr id="8" name="PA_库_图片 7"/>
          <p:cNvPicPr>
            <a:picLocks noChangeAspect="1"/>
          </p:cNvPicPr>
          <p:nvPr>
            <p:custDataLst>
              <p:tags r:id="rId1"/>
            </p:custDataLst>
          </p:nvPr>
        </p:nvPicPr>
        <p:blipFill>
          <a:blip r:embed="rId6"/>
          <a:stretch>
            <a:fillRect/>
          </a:stretch>
        </p:blipFill>
        <p:spPr>
          <a:xfrm>
            <a:off x="909719" y="-791"/>
            <a:ext cx="5023539" cy="5846571"/>
          </a:xfrm>
          <a:prstGeom prst="rect">
            <a:avLst/>
          </a:prstGeom>
          <a:effectLst>
            <a:outerShdw blurRad="50800" dist="38100" dir="5400000" algn="t" rotWithShape="0">
              <a:prstClr val="black">
                <a:alpha val="40000"/>
              </a:prstClr>
            </a:outerShdw>
          </a:effectLst>
        </p:spPr>
      </p:pic>
      <p:pic>
        <p:nvPicPr>
          <p:cNvPr id="2" name="媒体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406525" y="-167957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audio>
              <p:cMediaNode vol="80000" mute="1" numSld="999" showWhenStopped="0">
                <p:cTn id="2"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圆角 6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err="1">
                <a:solidFill>
                  <a:schemeClr val="tx1">
                    <a:lumMod val="65000"/>
                    <a:lumOff val="35000"/>
                  </a:schemeClr>
                </a:solidFill>
                <a:sym typeface="Arial" panose="020B0604020202020204" pitchFamily="34" charset="0"/>
              </a:rPr>
              <a:t>Dijkstra</a:t>
            </a:r>
            <a:r>
              <a:rPr lang="zh-CN" altLang="en-US" sz="3200" dirty="0">
                <a:solidFill>
                  <a:schemeClr val="tx1">
                    <a:lumMod val="65000"/>
                    <a:lumOff val="35000"/>
                  </a:schemeClr>
                </a:solidFill>
              </a:rPr>
              <a:t>算法实现</a:t>
            </a:r>
          </a:p>
        </p:txBody>
      </p:sp>
      <p:sp>
        <p:nvSpPr>
          <p:cNvPr id="62" name="矩形: 圆角 61"/>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178818" y="1024844"/>
            <a:ext cx="10729192" cy="2246769"/>
          </a:xfrm>
          <a:prstGeom prst="rect">
            <a:avLst/>
          </a:prstGeom>
          <a:solidFill>
            <a:schemeClr val="tx2">
              <a:lumMod val="20000"/>
              <a:lumOff val="80000"/>
            </a:schemeClr>
          </a:solidFill>
        </p:spPr>
        <p:txBody>
          <a:bodyPr wrap="square" rtlCol="0">
            <a:spAutoFit/>
          </a:bodyPr>
          <a:lstStyle/>
          <a:p>
            <a:r>
              <a:rPr lang="zh-CN" altLang="en-US" sz="2000" dirty="0">
                <a:solidFill>
                  <a:schemeClr val="accent1">
                    <a:lumMod val="75000"/>
                  </a:schemeClr>
                </a:solidFill>
              </a:rPr>
              <a:t>（</a:t>
            </a:r>
            <a:r>
              <a:rPr lang="en-US" altLang="zh-CN" sz="2000" dirty="0">
                <a:solidFill>
                  <a:schemeClr val="accent1">
                    <a:lumMod val="75000"/>
                  </a:schemeClr>
                </a:solidFill>
              </a:rPr>
              <a:t>1</a:t>
            </a:r>
            <a:r>
              <a:rPr lang="zh-CN" altLang="en-US" sz="2000" dirty="0">
                <a:solidFill>
                  <a:schemeClr val="accent1">
                    <a:lumMod val="75000"/>
                  </a:schemeClr>
                </a:solidFill>
              </a:rPr>
              <a:t>）指定一个节点，计算该点到其他节点的最短路径</a:t>
            </a:r>
          </a:p>
          <a:p>
            <a:r>
              <a:rPr lang="zh-CN" altLang="en-US" sz="2000" dirty="0">
                <a:solidFill>
                  <a:schemeClr val="accent1">
                    <a:lumMod val="75000"/>
                  </a:schemeClr>
                </a:solidFill>
              </a:rPr>
              <a:t>（</a:t>
            </a:r>
            <a:r>
              <a:rPr lang="en-US" altLang="zh-CN" sz="2000" dirty="0">
                <a:solidFill>
                  <a:schemeClr val="accent1">
                    <a:lumMod val="75000"/>
                  </a:schemeClr>
                </a:solidFill>
              </a:rPr>
              <a:t>2</a:t>
            </a:r>
            <a:r>
              <a:rPr lang="zh-CN" altLang="en-US" sz="2000" dirty="0">
                <a:solidFill>
                  <a:schemeClr val="accent1">
                    <a:lumMod val="75000"/>
                  </a:schemeClr>
                </a:solidFill>
              </a:rPr>
              <a:t>）引入两个集合（</a:t>
            </a:r>
            <a:r>
              <a:rPr lang="en-US" altLang="zh-CN" sz="2000" dirty="0">
                <a:solidFill>
                  <a:schemeClr val="accent1">
                    <a:lumMod val="75000"/>
                  </a:schemeClr>
                </a:solidFill>
              </a:rPr>
              <a:t>S</a:t>
            </a:r>
            <a:r>
              <a:rPr lang="zh-CN" altLang="en-US" sz="2000" dirty="0">
                <a:solidFill>
                  <a:schemeClr val="accent1">
                    <a:lumMod val="75000"/>
                  </a:schemeClr>
                </a:solidFill>
              </a:rPr>
              <a:t>、</a:t>
            </a:r>
            <a:r>
              <a:rPr lang="en-US" altLang="zh-CN" sz="2000" dirty="0">
                <a:solidFill>
                  <a:schemeClr val="accent1">
                    <a:lumMod val="75000"/>
                  </a:schemeClr>
                </a:solidFill>
              </a:rPr>
              <a:t>U</a:t>
            </a:r>
            <a:r>
              <a:rPr lang="zh-CN" altLang="en-US" sz="2000" dirty="0">
                <a:solidFill>
                  <a:schemeClr val="accent1">
                    <a:lumMod val="75000"/>
                  </a:schemeClr>
                </a:solidFill>
              </a:rPr>
              <a:t>），</a:t>
            </a:r>
            <a:r>
              <a:rPr lang="en-US" altLang="zh-CN" sz="2000" dirty="0">
                <a:solidFill>
                  <a:schemeClr val="accent1">
                    <a:lumMod val="75000"/>
                  </a:schemeClr>
                </a:solidFill>
              </a:rPr>
              <a:t>S</a:t>
            </a:r>
            <a:r>
              <a:rPr lang="zh-CN" altLang="en-US" sz="2000" dirty="0">
                <a:solidFill>
                  <a:schemeClr val="accent1">
                    <a:lumMod val="75000"/>
                  </a:schemeClr>
                </a:solidFill>
              </a:rPr>
              <a:t>集合包含已求出的最短路径的点级长度，</a:t>
            </a:r>
            <a:r>
              <a:rPr lang="en-US" altLang="zh-CN" sz="2000" dirty="0">
                <a:solidFill>
                  <a:schemeClr val="accent1">
                    <a:lumMod val="75000"/>
                  </a:schemeClr>
                </a:solidFill>
              </a:rPr>
              <a:t>U</a:t>
            </a:r>
            <a:r>
              <a:rPr lang="zh-CN" altLang="en-US" sz="2000" dirty="0">
                <a:solidFill>
                  <a:schemeClr val="accent1">
                    <a:lumMod val="75000"/>
                  </a:schemeClr>
                </a:solidFill>
              </a:rPr>
              <a:t>集合包含未求出最短路径的点及路径，初始化两个集合，</a:t>
            </a:r>
            <a:r>
              <a:rPr lang="en-US" altLang="zh-CN" sz="2000" dirty="0">
                <a:solidFill>
                  <a:schemeClr val="accent1">
                    <a:lumMod val="75000"/>
                  </a:schemeClr>
                </a:solidFill>
              </a:rPr>
              <a:t>S</a:t>
            </a:r>
            <a:r>
              <a:rPr lang="zh-CN" altLang="en-US" sz="2000" dirty="0">
                <a:solidFill>
                  <a:schemeClr val="accent1">
                    <a:lumMod val="75000"/>
                  </a:schemeClr>
                </a:solidFill>
              </a:rPr>
              <a:t>集合初始时，只用计算当前的节点</a:t>
            </a:r>
            <a:endParaRPr lang="en-US" altLang="zh-CN" sz="2000" dirty="0">
              <a:solidFill>
                <a:schemeClr val="accent1">
                  <a:lumMod val="75000"/>
                </a:schemeClr>
              </a:solidFill>
            </a:endParaRPr>
          </a:p>
          <a:p>
            <a:r>
              <a:rPr lang="zh-CN" altLang="en-US" sz="2000" dirty="0">
                <a:solidFill>
                  <a:schemeClr val="accent1">
                    <a:lumMod val="75000"/>
                  </a:schemeClr>
                </a:solidFill>
              </a:rPr>
              <a:t>（</a:t>
            </a:r>
            <a:r>
              <a:rPr lang="en-US" altLang="zh-CN" sz="2000" dirty="0">
                <a:solidFill>
                  <a:schemeClr val="accent1">
                    <a:lumMod val="75000"/>
                  </a:schemeClr>
                </a:solidFill>
              </a:rPr>
              <a:t>3</a:t>
            </a:r>
            <a:r>
              <a:rPr lang="zh-CN" altLang="en-US" sz="2000" dirty="0">
                <a:solidFill>
                  <a:schemeClr val="accent1">
                    <a:lumMod val="75000"/>
                  </a:schemeClr>
                </a:solidFill>
              </a:rPr>
              <a:t>）</a:t>
            </a:r>
            <a:r>
              <a:rPr lang="en-US" altLang="zh-CN" sz="2000" dirty="0">
                <a:solidFill>
                  <a:schemeClr val="accent1">
                    <a:lumMod val="75000"/>
                  </a:schemeClr>
                </a:solidFill>
              </a:rPr>
              <a:t>U</a:t>
            </a:r>
            <a:r>
              <a:rPr lang="zh-CN" altLang="en-US" sz="2000" dirty="0">
                <a:solidFill>
                  <a:schemeClr val="accent1">
                    <a:lumMod val="75000"/>
                  </a:schemeClr>
                </a:solidFill>
              </a:rPr>
              <a:t>集合初始时，求该点到各个顶点的距离</a:t>
            </a:r>
            <a:endParaRPr lang="en-US" altLang="zh-CN" sz="2000" dirty="0">
              <a:solidFill>
                <a:schemeClr val="accent1">
                  <a:lumMod val="75000"/>
                </a:schemeClr>
              </a:solidFill>
            </a:endParaRPr>
          </a:p>
          <a:p>
            <a:r>
              <a:rPr lang="zh-CN" altLang="en-US" sz="2000" dirty="0">
                <a:solidFill>
                  <a:schemeClr val="accent1">
                    <a:lumMod val="75000"/>
                  </a:schemeClr>
                </a:solidFill>
              </a:rPr>
              <a:t>（</a:t>
            </a:r>
            <a:r>
              <a:rPr lang="en-US" altLang="zh-CN" sz="2000" dirty="0">
                <a:solidFill>
                  <a:schemeClr val="accent1">
                    <a:lumMod val="75000"/>
                  </a:schemeClr>
                </a:solidFill>
              </a:rPr>
              <a:t>4</a:t>
            </a:r>
            <a:r>
              <a:rPr lang="zh-CN" altLang="en-US" sz="2000" dirty="0">
                <a:solidFill>
                  <a:schemeClr val="accent1">
                    <a:lumMod val="75000"/>
                  </a:schemeClr>
                </a:solidFill>
              </a:rPr>
              <a:t>）从</a:t>
            </a:r>
            <a:r>
              <a:rPr lang="en-US" altLang="zh-CN" sz="2000" dirty="0">
                <a:solidFill>
                  <a:schemeClr val="accent1">
                    <a:lumMod val="75000"/>
                  </a:schemeClr>
                </a:solidFill>
              </a:rPr>
              <a:t>U</a:t>
            </a:r>
            <a:r>
              <a:rPr lang="zh-CN" altLang="en-US" sz="2000" dirty="0">
                <a:solidFill>
                  <a:schemeClr val="accent1">
                    <a:lumMod val="75000"/>
                  </a:schemeClr>
                </a:solidFill>
              </a:rPr>
              <a:t>集合中找出路径最短的点，加入</a:t>
            </a:r>
            <a:r>
              <a:rPr lang="en-US" altLang="zh-CN" sz="2000" dirty="0">
                <a:solidFill>
                  <a:schemeClr val="accent1">
                    <a:lumMod val="75000"/>
                  </a:schemeClr>
                </a:solidFill>
              </a:rPr>
              <a:t>S</a:t>
            </a:r>
            <a:r>
              <a:rPr lang="zh-CN" altLang="en-US" sz="2000" dirty="0">
                <a:solidFill>
                  <a:schemeClr val="accent1">
                    <a:lumMod val="75000"/>
                  </a:schemeClr>
                </a:solidFill>
              </a:rPr>
              <a:t>集合</a:t>
            </a:r>
            <a:endParaRPr lang="en-US" altLang="zh-CN" sz="2000" dirty="0">
              <a:solidFill>
                <a:schemeClr val="accent1">
                  <a:lumMod val="75000"/>
                </a:schemeClr>
              </a:solidFill>
            </a:endParaRPr>
          </a:p>
          <a:p>
            <a:r>
              <a:rPr lang="zh-CN" altLang="en-US" sz="2000" dirty="0">
                <a:solidFill>
                  <a:schemeClr val="accent1">
                    <a:lumMod val="75000"/>
                  </a:schemeClr>
                </a:solidFill>
              </a:rPr>
              <a:t>（</a:t>
            </a:r>
            <a:r>
              <a:rPr lang="en-US" altLang="zh-CN" sz="2000" dirty="0">
                <a:solidFill>
                  <a:schemeClr val="accent1">
                    <a:lumMod val="75000"/>
                  </a:schemeClr>
                </a:solidFill>
              </a:rPr>
              <a:t>5</a:t>
            </a:r>
            <a:r>
              <a:rPr lang="zh-CN" altLang="en-US" sz="2000" dirty="0">
                <a:solidFill>
                  <a:schemeClr val="accent1">
                    <a:lumMod val="75000"/>
                  </a:schemeClr>
                </a:solidFill>
              </a:rPr>
              <a:t>）更新</a:t>
            </a:r>
            <a:r>
              <a:rPr lang="en-US" altLang="zh-CN" sz="2000" dirty="0">
                <a:solidFill>
                  <a:schemeClr val="accent1">
                    <a:lumMod val="75000"/>
                  </a:schemeClr>
                </a:solidFill>
              </a:rPr>
              <a:t>U</a:t>
            </a:r>
            <a:r>
              <a:rPr lang="zh-CN" altLang="en-US" sz="2000" dirty="0">
                <a:solidFill>
                  <a:schemeClr val="accent1">
                    <a:lumMod val="75000"/>
                  </a:schemeClr>
                </a:solidFill>
              </a:rPr>
              <a:t>集合路径，</a:t>
            </a:r>
            <a:endParaRPr lang="en-US" altLang="zh-CN" sz="2000" dirty="0">
              <a:solidFill>
                <a:schemeClr val="accent1">
                  <a:lumMod val="75000"/>
                </a:schemeClr>
              </a:solidFill>
            </a:endParaRPr>
          </a:p>
          <a:p>
            <a:r>
              <a:rPr lang="zh-CN" altLang="en-US" sz="2000" dirty="0">
                <a:solidFill>
                  <a:schemeClr val="accent1">
                    <a:lumMod val="75000"/>
                  </a:schemeClr>
                </a:solidFill>
              </a:rPr>
              <a:t>（</a:t>
            </a:r>
            <a:r>
              <a:rPr lang="en-US" altLang="zh-CN" sz="2000" dirty="0">
                <a:solidFill>
                  <a:schemeClr val="accent1">
                    <a:lumMod val="75000"/>
                  </a:schemeClr>
                </a:solidFill>
              </a:rPr>
              <a:t>6</a:t>
            </a:r>
            <a:r>
              <a:rPr lang="zh-CN" altLang="en-US" sz="2000" dirty="0">
                <a:solidFill>
                  <a:schemeClr val="accent1">
                    <a:lumMod val="75000"/>
                  </a:schemeClr>
                </a:solidFill>
              </a:rPr>
              <a:t>）循环执行 </a:t>
            </a:r>
            <a:r>
              <a:rPr lang="en-US" altLang="zh-CN" sz="2000" dirty="0">
                <a:solidFill>
                  <a:schemeClr val="accent1">
                    <a:lumMod val="75000"/>
                  </a:schemeClr>
                </a:solidFill>
              </a:rPr>
              <a:t>4</a:t>
            </a:r>
            <a:r>
              <a:rPr lang="zh-CN" altLang="en-US" sz="2000" dirty="0">
                <a:solidFill>
                  <a:schemeClr val="accent1">
                    <a:lumMod val="75000"/>
                  </a:schemeClr>
                </a:solidFill>
              </a:rPr>
              <a:t>、</a:t>
            </a:r>
            <a:r>
              <a:rPr lang="en-US" altLang="zh-CN" sz="2000" dirty="0">
                <a:solidFill>
                  <a:schemeClr val="accent1">
                    <a:lumMod val="75000"/>
                  </a:schemeClr>
                </a:solidFill>
              </a:rPr>
              <a:t>5 </a:t>
            </a:r>
            <a:r>
              <a:rPr lang="zh-CN" altLang="en-US" sz="2000" dirty="0">
                <a:solidFill>
                  <a:schemeClr val="accent1">
                    <a:lumMod val="75000"/>
                  </a:schemeClr>
                </a:solidFill>
              </a:rPr>
              <a:t>两步骤，直至遍历结束，得到</a:t>
            </a:r>
            <a:r>
              <a:rPr lang="en-US" altLang="zh-CN" sz="2000" dirty="0">
                <a:solidFill>
                  <a:schemeClr val="accent1">
                    <a:lumMod val="75000"/>
                  </a:schemeClr>
                </a:solidFill>
              </a:rPr>
              <a:t>A </a:t>
            </a:r>
            <a:r>
              <a:rPr lang="zh-CN" altLang="en-US" sz="2000" dirty="0">
                <a:solidFill>
                  <a:schemeClr val="accent1">
                    <a:lumMod val="75000"/>
                  </a:schemeClr>
                </a:solidFill>
              </a:rPr>
              <a:t>到其他节点的最短路径</a:t>
            </a:r>
          </a:p>
        </p:txBody>
      </p:sp>
      <p:pic>
        <p:nvPicPr>
          <p:cNvPr id="6" name="图片 5"/>
          <p:cNvPicPr>
            <a:picLocks noChangeAspect="1"/>
          </p:cNvPicPr>
          <p:nvPr/>
        </p:nvPicPr>
        <p:blipFill>
          <a:blip r:embed="rId3"/>
          <a:stretch>
            <a:fillRect/>
          </a:stretch>
        </p:blipFill>
        <p:spPr>
          <a:xfrm>
            <a:off x="1178818" y="3735560"/>
            <a:ext cx="3771860" cy="2722389"/>
          </a:xfrm>
          <a:prstGeom prst="rect">
            <a:avLst/>
          </a:prstGeom>
        </p:spPr>
      </p:pic>
      <p:sp>
        <p:nvSpPr>
          <p:cNvPr id="10" name="矩形 9"/>
          <p:cNvSpPr>
            <a:spLocks noChangeArrowheads="1"/>
          </p:cNvSpPr>
          <p:nvPr/>
        </p:nvSpPr>
        <p:spPr bwMode="auto">
          <a:xfrm>
            <a:off x="5379892" y="3318570"/>
            <a:ext cx="6421583" cy="3539430"/>
          </a:xfrm>
          <a:prstGeom prst="rect">
            <a:avLst/>
          </a:prstGeom>
          <a:noFill/>
          <a:ln w="9525">
            <a:solidFill>
              <a:schemeClr val="tx2"/>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defRPr>
                <a:solidFill>
                  <a:schemeClr val="tx1"/>
                </a:solidFill>
                <a:latin typeface="Comic Sans MS" panose="030F0702030302020204" pitchFamily="66" charset="0"/>
                <a:ea typeface="宋体" panose="02010600030101010101" pitchFamily="2" charset="-122"/>
              </a:defRPr>
            </a:lvl1pPr>
            <a:lvl2pPr marL="742950" indent="-285750">
              <a:defRPr>
                <a:solidFill>
                  <a:schemeClr val="tx1"/>
                </a:solidFill>
                <a:latin typeface="Comic Sans MS" panose="030F0702030302020204" pitchFamily="66" charset="0"/>
                <a:ea typeface="宋体" panose="02010600030101010101" pitchFamily="2" charset="-122"/>
              </a:defRPr>
            </a:lvl2pPr>
            <a:lvl3pPr marL="1143000" indent="-228600">
              <a:defRPr>
                <a:solidFill>
                  <a:schemeClr val="tx1"/>
                </a:solidFill>
                <a:latin typeface="Comic Sans MS" panose="030F0702030302020204" pitchFamily="66" charset="0"/>
                <a:ea typeface="宋体" panose="02010600030101010101" pitchFamily="2" charset="-122"/>
              </a:defRPr>
            </a:lvl3pPr>
            <a:lvl4pPr marL="1600200" indent="-228600">
              <a:defRPr>
                <a:solidFill>
                  <a:schemeClr val="tx1"/>
                </a:solidFill>
                <a:latin typeface="Comic Sans MS" panose="030F0702030302020204" pitchFamily="66" charset="0"/>
                <a:ea typeface="宋体" panose="02010600030101010101" pitchFamily="2" charset="-122"/>
              </a:defRPr>
            </a:lvl4pPr>
            <a:lvl5pPr marL="2057400" indent="-228600">
              <a:defRPr>
                <a:solidFill>
                  <a:schemeClr val="tx1"/>
                </a:solidFill>
                <a:latin typeface="Comic Sans MS" panose="030F0702030302020204" pitchFamily="66"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omic Sans MS" panose="030F0702030302020204" pitchFamily="66"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omic Sans MS" panose="030F0702030302020204" pitchFamily="66"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omic Sans MS" panose="030F0702030302020204" pitchFamily="66"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omic Sans MS" panose="030F0702030302020204" pitchFamily="66" charset="0"/>
                <a:ea typeface="宋体" panose="02010600030101010101" pitchFamily="2" charset="-122"/>
              </a:defRPr>
            </a:lvl9pPr>
          </a:lstStyle>
          <a:p>
            <a:pPr marL="342900" indent="-342900" eaLnBrk="1" hangingPunct="1">
              <a:buFont typeface="Wingdings" panose="05000000000000000000" pitchFamily="2" charset="2"/>
              <a:buChar char="n"/>
            </a:pPr>
            <a:r>
              <a:rPr lang="zh-CN" altLang="en-US" sz="1600" b="1" dirty="0">
                <a:latin typeface="微软雅黑" panose="020B0503020204020204" pitchFamily="34" charset="-122"/>
                <a:ea typeface="微软雅黑" panose="020B0503020204020204" pitchFamily="34" charset="-122"/>
              </a:rPr>
              <a:t>将所有的顶点看作一个连通子图，加入到最小生成树</a:t>
            </a:r>
            <a:endParaRPr lang="en-US" altLang="zh-CN" sz="1600" b="1" dirty="0">
              <a:latin typeface="微软雅黑" panose="020B0503020204020204" pitchFamily="34" charset="-122"/>
              <a:ea typeface="微软雅黑" panose="020B0503020204020204" pitchFamily="34" charset="-122"/>
            </a:endParaRPr>
          </a:p>
          <a:p>
            <a:pPr marL="342900" indent="-342900" eaLnBrk="1" hangingPunct="1">
              <a:buFont typeface="Wingdings" panose="05000000000000000000" pitchFamily="2" charset="2"/>
              <a:buChar char="n"/>
            </a:pPr>
            <a:r>
              <a:rPr lang="zh-CN" altLang="en-US" sz="1600" b="1" dirty="0">
                <a:latin typeface="微软雅黑" panose="020B0503020204020204" pitchFamily="34" charset="-122"/>
                <a:ea typeface="微软雅黑" panose="020B0503020204020204" pitchFamily="34" charset="-122"/>
              </a:rPr>
              <a:t>集合</a:t>
            </a:r>
            <a:r>
              <a:rPr lang="en-US" altLang="zh-CN" sz="1600" b="1" dirty="0">
                <a:latin typeface="微软雅黑" panose="020B0503020204020204" pitchFamily="34" charset="-122"/>
                <a:ea typeface="微软雅黑" panose="020B0503020204020204" pitchFamily="34" charset="-122"/>
              </a:rPr>
              <a:t>E</a:t>
            </a:r>
            <a:r>
              <a:rPr lang="zh-CN" altLang="en-US" sz="1600" b="1" dirty="0">
                <a:latin typeface="微软雅黑" panose="020B0503020204020204" pitchFamily="34" charset="-122"/>
                <a:ea typeface="微软雅黑" panose="020B0503020204020204" pitchFamily="34" charset="-122"/>
              </a:rPr>
              <a:t>中的边按权递增顺序排列为∶</a:t>
            </a:r>
          </a:p>
          <a:p>
            <a:pPr eaLnBrk="1" hangingPunct="1">
              <a:buFont typeface="Wingdings" panose="05000000000000000000" pitchFamily="2" charset="2"/>
              <a:buNone/>
            </a:pP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(v</a:t>
            </a:r>
            <a:r>
              <a:rPr lang="en-US" altLang="zh-CN" sz="1600" b="1" baseline="-25000" dirty="0">
                <a:solidFill>
                  <a:srgbClr val="FF0000"/>
                </a:solidFill>
                <a:latin typeface="Consolas" panose="020B0609020204030204" pitchFamily="49" charset="0"/>
                <a:ea typeface="楷体_GB2312" pitchFamily="49" charset="-122"/>
                <a:cs typeface="Consolas" panose="020B0609020204030204" pitchFamily="49" charset="0"/>
              </a:rPr>
              <a:t>1</a:t>
            </a: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 v</a:t>
            </a:r>
            <a:r>
              <a:rPr lang="en-US" altLang="zh-CN" sz="1600" b="1" baseline="-25000" dirty="0">
                <a:solidFill>
                  <a:srgbClr val="FF0000"/>
                </a:solidFill>
                <a:latin typeface="Consolas" panose="020B0609020204030204" pitchFamily="49" charset="0"/>
                <a:ea typeface="楷体_GB2312" pitchFamily="49" charset="-122"/>
                <a:cs typeface="Consolas" panose="020B0609020204030204" pitchFamily="49" charset="0"/>
              </a:rPr>
              <a:t>2</a:t>
            </a: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 = 5</a:t>
            </a:r>
          </a:p>
          <a:p>
            <a:pPr eaLnBrk="1" hangingPunct="1">
              <a:buFont typeface="Wingdings" panose="05000000000000000000" pitchFamily="2" charset="2"/>
              <a:buNone/>
            </a:pP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(v</a:t>
            </a:r>
            <a:r>
              <a:rPr lang="en-US" altLang="zh-CN" sz="1600" b="1" baseline="-25000" dirty="0">
                <a:solidFill>
                  <a:srgbClr val="FF0000"/>
                </a:solidFill>
                <a:latin typeface="Consolas" panose="020B0609020204030204" pitchFamily="49" charset="0"/>
                <a:ea typeface="楷体_GB2312" pitchFamily="49" charset="-122"/>
                <a:cs typeface="Consolas" panose="020B0609020204030204" pitchFamily="49" charset="0"/>
              </a:rPr>
              <a:t>1</a:t>
            </a: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 v</a:t>
            </a:r>
            <a:r>
              <a:rPr lang="en-US" altLang="zh-CN" sz="1600" b="1" baseline="-25000" dirty="0">
                <a:solidFill>
                  <a:srgbClr val="FF0000"/>
                </a:solidFill>
                <a:latin typeface="Consolas" panose="020B0609020204030204" pitchFamily="49" charset="0"/>
                <a:ea typeface="楷体_GB2312" pitchFamily="49" charset="-122"/>
                <a:cs typeface="Consolas" panose="020B0609020204030204" pitchFamily="49" charset="0"/>
              </a:rPr>
              <a:t>3</a:t>
            </a: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 = 6</a:t>
            </a:r>
          </a:p>
          <a:p>
            <a:pPr eaLnBrk="1" hangingPunct="1">
              <a:buFont typeface="Wingdings" panose="05000000000000000000" pitchFamily="2" charset="2"/>
              <a:buNone/>
            </a:pPr>
            <a:r>
              <a:rPr lang="en-US" altLang="zh-CN" sz="1600" b="1" dirty="0">
                <a:latin typeface="Consolas" panose="020B0609020204030204" pitchFamily="49" charset="0"/>
                <a:ea typeface="楷体_GB2312" pitchFamily="49" charset="-122"/>
                <a:cs typeface="Consolas" panose="020B0609020204030204" pitchFamily="49" charset="0"/>
              </a:rPr>
              <a:t>(v</a:t>
            </a:r>
            <a:r>
              <a:rPr lang="en-US" altLang="zh-CN" sz="1600" b="1" baseline="-25000" dirty="0">
                <a:latin typeface="Consolas" panose="020B0609020204030204" pitchFamily="49" charset="0"/>
                <a:ea typeface="楷体_GB2312" pitchFamily="49" charset="-122"/>
                <a:cs typeface="Consolas" panose="020B0609020204030204" pitchFamily="49" charset="0"/>
              </a:rPr>
              <a:t>2</a:t>
            </a:r>
            <a:r>
              <a:rPr lang="en-US" altLang="zh-CN" sz="1600" b="1" dirty="0">
                <a:latin typeface="Consolas" panose="020B0609020204030204" pitchFamily="49" charset="0"/>
                <a:ea typeface="楷体_GB2312" pitchFamily="49" charset="-122"/>
                <a:cs typeface="Consolas" panose="020B0609020204030204" pitchFamily="49" charset="0"/>
              </a:rPr>
              <a:t>, v</a:t>
            </a:r>
            <a:r>
              <a:rPr lang="en-US" altLang="zh-CN" sz="1600" b="1" baseline="-25000" dirty="0">
                <a:latin typeface="Consolas" panose="020B0609020204030204" pitchFamily="49" charset="0"/>
                <a:ea typeface="楷体_GB2312" pitchFamily="49" charset="-122"/>
                <a:cs typeface="Consolas" panose="020B0609020204030204" pitchFamily="49" charset="0"/>
              </a:rPr>
              <a:t>3</a:t>
            </a:r>
            <a:r>
              <a:rPr lang="en-US" altLang="zh-CN" sz="1600" b="1" dirty="0">
                <a:latin typeface="Consolas" panose="020B0609020204030204" pitchFamily="49" charset="0"/>
                <a:ea typeface="楷体_GB2312" pitchFamily="49" charset="-122"/>
                <a:cs typeface="Consolas" panose="020B0609020204030204" pitchFamily="49" charset="0"/>
              </a:rPr>
              <a:t>) = 6</a:t>
            </a:r>
          </a:p>
          <a:p>
            <a:pPr eaLnBrk="1" hangingPunct="1">
              <a:buFont typeface="Wingdings" panose="05000000000000000000" pitchFamily="2" charset="2"/>
              <a:buNone/>
            </a:pP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(v</a:t>
            </a:r>
            <a:r>
              <a:rPr lang="en-US" altLang="zh-CN" sz="1600" b="1" baseline="-25000" dirty="0">
                <a:solidFill>
                  <a:srgbClr val="FF0000"/>
                </a:solidFill>
                <a:latin typeface="Consolas" panose="020B0609020204030204" pitchFamily="49" charset="0"/>
                <a:ea typeface="楷体_GB2312" pitchFamily="49" charset="-122"/>
                <a:cs typeface="Consolas" panose="020B0609020204030204" pitchFamily="49" charset="0"/>
              </a:rPr>
              <a:t>0</a:t>
            </a: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 v</a:t>
            </a:r>
            <a:r>
              <a:rPr lang="en-US" altLang="zh-CN" sz="1600" b="1" baseline="-25000" dirty="0">
                <a:solidFill>
                  <a:srgbClr val="FF0000"/>
                </a:solidFill>
                <a:latin typeface="Consolas" panose="020B0609020204030204" pitchFamily="49" charset="0"/>
                <a:ea typeface="楷体_GB2312" pitchFamily="49" charset="-122"/>
                <a:cs typeface="Consolas" panose="020B0609020204030204" pitchFamily="49" charset="0"/>
              </a:rPr>
              <a:t>1</a:t>
            </a: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 = 10</a:t>
            </a:r>
          </a:p>
          <a:p>
            <a:pPr eaLnBrk="1" hangingPunct="1">
              <a:buFont typeface="Wingdings" panose="05000000000000000000" pitchFamily="2" charset="2"/>
              <a:buNone/>
            </a:pP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(v</a:t>
            </a:r>
            <a:r>
              <a:rPr lang="en-US" altLang="zh-CN" sz="1600" b="1" baseline="-25000" dirty="0">
                <a:solidFill>
                  <a:srgbClr val="FF0000"/>
                </a:solidFill>
                <a:latin typeface="Consolas" panose="020B0609020204030204" pitchFamily="49" charset="0"/>
                <a:ea typeface="楷体_GB2312" pitchFamily="49" charset="-122"/>
                <a:cs typeface="Consolas" panose="020B0609020204030204" pitchFamily="49" charset="0"/>
              </a:rPr>
              <a:t>1</a:t>
            </a: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 v</a:t>
            </a:r>
            <a:r>
              <a:rPr lang="en-US" altLang="zh-CN" sz="1600" b="1" baseline="-25000" dirty="0">
                <a:solidFill>
                  <a:srgbClr val="FF0000"/>
                </a:solidFill>
                <a:latin typeface="Consolas" panose="020B0609020204030204" pitchFamily="49" charset="0"/>
                <a:ea typeface="楷体_GB2312" pitchFamily="49" charset="-122"/>
                <a:cs typeface="Consolas" panose="020B0609020204030204" pitchFamily="49" charset="0"/>
              </a:rPr>
              <a:t>5</a:t>
            </a: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 = 11</a:t>
            </a:r>
          </a:p>
          <a:p>
            <a:pPr eaLnBrk="1" hangingPunct="1">
              <a:buFont typeface="Wingdings" panose="05000000000000000000" pitchFamily="2" charset="2"/>
              <a:buNone/>
            </a:pPr>
            <a:r>
              <a:rPr lang="en-US" altLang="zh-CN" sz="1600" b="1" dirty="0">
                <a:latin typeface="Consolas" panose="020B0609020204030204" pitchFamily="49" charset="0"/>
                <a:ea typeface="楷体_GB2312" pitchFamily="49" charset="-122"/>
                <a:cs typeface="Consolas" panose="020B0609020204030204" pitchFamily="49" charset="0"/>
              </a:rPr>
              <a:t>(v</a:t>
            </a:r>
            <a:r>
              <a:rPr lang="en-US" altLang="zh-CN" sz="1600" b="1" baseline="-25000" dirty="0">
                <a:latin typeface="Consolas" panose="020B0609020204030204" pitchFamily="49" charset="0"/>
                <a:ea typeface="楷体_GB2312" pitchFamily="49" charset="-122"/>
                <a:cs typeface="Consolas" panose="020B0609020204030204" pitchFamily="49" charset="0"/>
              </a:rPr>
              <a:t>3</a:t>
            </a:r>
            <a:r>
              <a:rPr lang="en-US" altLang="zh-CN" sz="1600" b="1" dirty="0">
                <a:latin typeface="Consolas" panose="020B0609020204030204" pitchFamily="49" charset="0"/>
                <a:ea typeface="楷体_GB2312" pitchFamily="49" charset="-122"/>
                <a:cs typeface="Consolas" panose="020B0609020204030204" pitchFamily="49" charset="0"/>
              </a:rPr>
              <a:t>, v</a:t>
            </a:r>
            <a:r>
              <a:rPr lang="en-US" altLang="zh-CN" sz="1600" b="1" baseline="-25000" dirty="0">
                <a:latin typeface="Consolas" panose="020B0609020204030204" pitchFamily="49" charset="0"/>
                <a:ea typeface="楷体_GB2312" pitchFamily="49" charset="-122"/>
                <a:cs typeface="Consolas" panose="020B0609020204030204" pitchFamily="49" charset="0"/>
              </a:rPr>
              <a:t>5</a:t>
            </a:r>
            <a:r>
              <a:rPr lang="en-US" altLang="zh-CN" sz="1600" b="1" dirty="0">
                <a:latin typeface="Consolas" panose="020B0609020204030204" pitchFamily="49" charset="0"/>
                <a:ea typeface="楷体_GB2312" pitchFamily="49" charset="-122"/>
                <a:cs typeface="Consolas" panose="020B0609020204030204" pitchFamily="49" charset="0"/>
              </a:rPr>
              <a:t>) = 14</a:t>
            </a:r>
          </a:p>
          <a:p>
            <a:pPr eaLnBrk="1" hangingPunct="1">
              <a:buFont typeface="Wingdings" panose="05000000000000000000" pitchFamily="2" charset="2"/>
              <a:buNone/>
            </a:pP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(v</a:t>
            </a:r>
            <a:r>
              <a:rPr lang="en-US" altLang="zh-CN" sz="1600" b="1" baseline="-25000" dirty="0">
                <a:solidFill>
                  <a:srgbClr val="FF0000"/>
                </a:solidFill>
                <a:latin typeface="Consolas" panose="020B0609020204030204" pitchFamily="49" charset="0"/>
                <a:ea typeface="楷体_GB2312" pitchFamily="49" charset="-122"/>
                <a:cs typeface="Consolas" panose="020B0609020204030204" pitchFamily="49" charset="0"/>
              </a:rPr>
              <a:t>3</a:t>
            </a: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 v</a:t>
            </a:r>
            <a:r>
              <a:rPr lang="en-US" altLang="zh-CN" sz="1600" b="1" baseline="-25000" dirty="0">
                <a:solidFill>
                  <a:srgbClr val="FF0000"/>
                </a:solidFill>
                <a:latin typeface="Consolas" panose="020B0609020204030204" pitchFamily="49" charset="0"/>
                <a:ea typeface="楷体_GB2312" pitchFamily="49" charset="-122"/>
                <a:cs typeface="Consolas" panose="020B0609020204030204" pitchFamily="49" charset="0"/>
              </a:rPr>
              <a:t>4</a:t>
            </a:r>
            <a:r>
              <a:rPr lang="en-US" altLang="zh-CN" sz="1600" b="1" dirty="0">
                <a:solidFill>
                  <a:srgbClr val="FF0000"/>
                </a:solidFill>
                <a:latin typeface="Consolas" panose="020B0609020204030204" pitchFamily="49" charset="0"/>
                <a:ea typeface="楷体_GB2312" pitchFamily="49" charset="-122"/>
                <a:cs typeface="Consolas" panose="020B0609020204030204" pitchFamily="49" charset="0"/>
              </a:rPr>
              <a:t>) = 18</a:t>
            </a:r>
          </a:p>
          <a:p>
            <a:pPr eaLnBrk="1" hangingPunct="1">
              <a:buFont typeface="Wingdings" panose="05000000000000000000" pitchFamily="2" charset="2"/>
              <a:buNone/>
            </a:pPr>
            <a:r>
              <a:rPr lang="en-US" altLang="zh-CN" sz="1600" b="1" dirty="0">
                <a:latin typeface="Consolas" panose="020B0609020204030204" pitchFamily="49" charset="0"/>
                <a:ea typeface="楷体_GB2312" pitchFamily="49" charset="-122"/>
                <a:cs typeface="Consolas" panose="020B0609020204030204" pitchFamily="49" charset="0"/>
              </a:rPr>
              <a:t>(v</a:t>
            </a:r>
            <a:r>
              <a:rPr lang="en-US" altLang="zh-CN" sz="1600" b="1" baseline="-25000" dirty="0">
                <a:latin typeface="Consolas" panose="020B0609020204030204" pitchFamily="49" charset="0"/>
                <a:ea typeface="楷体_GB2312" pitchFamily="49" charset="-122"/>
                <a:cs typeface="Consolas" panose="020B0609020204030204" pitchFamily="49" charset="0"/>
              </a:rPr>
              <a:t>0</a:t>
            </a:r>
            <a:r>
              <a:rPr lang="en-US" altLang="zh-CN" sz="1600" b="1" dirty="0">
                <a:latin typeface="Consolas" panose="020B0609020204030204" pitchFamily="49" charset="0"/>
                <a:ea typeface="楷体_GB2312" pitchFamily="49" charset="-122"/>
                <a:cs typeface="Consolas" panose="020B0609020204030204" pitchFamily="49" charset="0"/>
              </a:rPr>
              <a:t>, v</a:t>
            </a:r>
            <a:r>
              <a:rPr lang="en-US" altLang="zh-CN" sz="1600" b="1" baseline="-25000" dirty="0">
                <a:latin typeface="Consolas" panose="020B0609020204030204" pitchFamily="49" charset="0"/>
                <a:ea typeface="楷体_GB2312" pitchFamily="49" charset="-122"/>
                <a:cs typeface="Consolas" panose="020B0609020204030204" pitchFamily="49" charset="0"/>
              </a:rPr>
              <a:t>4</a:t>
            </a:r>
            <a:r>
              <a:rPr lang="en-US" altLang="zh-CN" sz="1600" b="1" dirty="0">
                <a:latin typeface="Consolas" panose="020B0609020204030204" pitchFamily="49" charset="0"/>
                <a:ea typeface="楷体_GB2312" pitchFamily="49" charset="-122"/>
                <a:cs typeface="Consolas" panose="020B0609020204030204" pitchFamily="49" charset="0"/>
              </a:rPr>
              <a:t>) = 19</a:t>
            </a:r>
          </a:p>
          <a:p>
            <a:pPr eaLnBrk="1" hangingPunct="1">
              <a:buFont typeface="Wingdings" panose="05000000000000000000" pitchFamily="2" charset="2"/>
              <a:buNone/>
            </a:pPr>
            <a:r>
              <a:rPr lang="en-US" altLang="zh-CN" sz="1600" b="1" dirty="0">
                <a:latin typeface="Consolas" panose="020B0609020204030204" pitchFamily="49" charset="0"/>
                <a:ea typeface="楷体_GB2312" pitchFamily="49" charset="-122"/>
                <a:cs typeface="Consolas" panose="020B0609020204030204" pitchFamily="49" charset="0"/>
              </a:rPr>
              <a:t>(v</a:t>
            </a:r>
            <a:r>
              <a:rPr lang="en-US" altLang="zh-CN" sz="1600" b="1" baseline="-25000" dirty="0">
                <a:latin typeface="Consolas" panose="020B0609020204030204" pitchFamily="49" charset="0"/>
                <a:ea typeface="楷体_GB2312" pitchFamily="49" charset="-122"/>
                <a:cs typeface="Consolas" panose="020B0609020204030204" pitchFamily="49" charset="0"/>
              </a:rPr>
              <a:t>0</a:t>
            </a:r>
            <a:r>
              <a:rPr lang="en-US" altLang="zh-CN" sz="1600" b="1" dirty="0">
                <a:latin typeface="Consolas" panose="020B0609020204030204" pitchFamily="49" charset="0"/>
                <a:ea typeface="楷体_GB2312" pitchFamily="49" charset="-122"/>
                <a:cs typeface="Consolas" panose="020B0609020204030204" pitchFamily="49" charset="0"/>
              </a:rPr>
              <a:t>, v</a:t>
            </a:r>
            <a:r>
              <a:rPr lang="en-US" altLang="zh-CN" sz="1600" b="1" baseline="-25000" dirty="0">
                <a:latin typeface="Consolas" panose="020B0609020204030204" pitchFamily="49" charset="0"/>
                <a:ea typeface="楷体_GB2312" pitchFamily="49" charset="-122"/>
                <a:cs typeface="Consolas" panose="020B0609020204030204" pitchFamily="49" charset="0"/>
              </a:rPr>
              <a:t>5</a:t>
            </a:r>
            <a:r>
              <a:rPr lang="en-US" altLang="zh-CN" sz="1600" b="1" dirty="0">
                <a:latin typeface="Consolas" panose="020B0609020204030204" pitchFamily="49" charset="0"/>
                <a:ea typeface="楷体_GB2312" pitchFamily="49" charset="-122"/>
                <a:cs typeface="Consolas" panose="020B0609020204030204" pitchFamily="49" charset="0"/>
              </a:rPr>
              <a:t>) = 21</a:t>
            </a:r>
          </a:p>
          <a:p>
            <a:pPr eaLnBrk="1" hangingPunct="1">
              <a:buFont typeface="Wingdings" panose="05000000000000000000" pitchFamily="2" charset="2"/>
              <a:buNone/>
            </a:pPr>
            <a:r>
              <a:rPr lang="en-US" altLang="zh-CN" sz="1600" b="1" dirty="0">
                <a:latin typeface="Consolas" panose="020B0609020204030204" pitchFamily="49" charset="0"/>
                <a:ea typeface="楷体_GB2312" pitchFamily="49" charset="-122"/>
                <a:cs typeface="Consolas" panose="020B0609020204030204" pitchFamily="49" charset="0"/>
              </a:rPr>
              <a:t>(v</a:t>
            </a:r>
            <a:r>
              <a:rPr lang="en-US" altLang="zh-CN" sz="1600" b="1" baseline="-25000" dirty="0">
                <a:latin typeface="Consolas" panose="020B0609020204030204" pitchFamily="49" charset="0"/>
                <a:ea typeface="楷体_GB2312" pitchFamily="49" charset="-122"/>
                <a:cs typeface="Consolas" panose="020B0609020204030204" pitchFamily="49" charset="0"/>
              </a:rPr>
              <a:t>4</a:t>
            </a:r>
            <a:r>
              <a:rPr lang="en-US" altLang="zh-CN" sz="1600" b="1" dirty="0">
                <a:latin typeface="Consolas" panose="020B0609020204030204" pitchFamily="49" charset="0"/>
                <a:ea typeface="楷体_GB2312" pitchFamily="49" charset="-122"/>
                <a:cs typeface="Consolas" panose="020B0609020204030204" pitchFamily="49" charset="0"/>
              </a:rPr>
              <a:t>, v</a:t>
            </a:r>
            <a:r>
              <a:rPr lang="en-US" altLang="zh-CN" sz="1600" b="1" baseline="-25000" dirty="0">
                <a:latin typeface="Consolas" panose="020B0609020204030204" pitchFamily="49" charset="0"/>
                <a:ea typeface="楷体_GB2312" pitchFamily="49" charset="-122"/>
                <a:cs typeface="Consolas" panose="020B0609020204030204" pitchFamily="49" charset="0"/>
              </a:rPr>
              <a:t>5</a:t>
            </a:r>
            <a:r>
              <a:rPr lang="en-US" altLang="zh-CN" sz="1600" b="1" dirty="0">
                <a:latin typeface="Consolas" panose="020B0609020204030204" pitchFamily="49" charset="0"/>
                <a:ea typeface="楷体_GB2312" pitchFamily="49" charset="-122"/>
                <a:cs typeface="Consolas" panose="020B0609020204030204" pitchFamily="49" charset="0"/>
              </a:rPr>
              <a:t>) = 33</a:t>
            </a:r>
          </a:p>
          <a:p>
            <a:pPr marL="342900" indent="-342900" eaLnBrk="1" hangingPunct="1">
              <a:buFont typeface="Wingdings" panose="05000000000000000000" pitchFamily="2" charset="2"/>
              <a:buChar char="n"/>
            </a:pPr>
            <a:r>
              <a:rPr lang="zh-CN" altLang="en-US" sz="1600" b="1" dirty="0">
                <a:latin typeface="微软雅黑" panose="020B0503020204020204" pitchFamily="34" charset="-122"/>
                <a:ea typeface="微软雅黑" panose="020B0503020204020204" pitchFamily="34" charset="-122"/>
              </a:rPr>
              <a:t>选择权值最小的边加入到最小生成树中</a:t>
            </a:r>
            <a:endParaRPr lang="en-US" altLang="zh-CN" sz="1600" b="1" dirty="0">
              <a:latin typeface="微软雅黑" panose="020B0503020204020204" pitchFamily="34" charset="-122"/>
              <a:ea typeface="微软雅黑" panose="020B0503020204020204" pitchFamily="34" charset="-122"/>
            </a:endParaRPr>
          </a:p>
          <a:p>
            <a:pPr marL="342900" indent="-342900" eaLnBrk="1" hangingPunct="1">
              <a:buFont typeface="Wingdings" panose="05000000000000000000" pitchFamily="2" charset="2"/>
              <a:buChar char="n"/>
            </a:pPr>
            <a:r>
              <a:rPr lang="zh-CN" altLang="en-US" sz="1600" b="1" dirty="0">
                <a:latin typeface="微软雅黑" panose="020B0503020204020204" pitchFamily="34" charset="-122"/>
                <a:ea typeface="微软雅黑" panose="020B0503020204020204" pitchFamily="34" charset="-122"/>
              </a:rPr>
              <a:t>直到加入了</a:t>
            </a:r>
            <a:r>
              <a:rPr lang="en-US" altLang="zh-CN" sz="1600" b="1" dirty="0">
                <a:latin typeface="微软雅黑" panose="020B0503020204020204" pitchFamily="34" charset="-122"/>
                <a:ea typeface="微软雅黑" panose="020B0503020204020204" pitchFamily="34" charset="-122"/>
              </a:rPr>
              <a:t>n-1</a:t>
            </a:r>
            <a:r>
              <a:rPr lang="zh-CN" altLang="en-US" sz="1600" b="1" dirty="0">
                <a:latin typeface="微软雅黑" panose="020B0503020204020204" pitchFamily="34" charset="-122"/>
                <a:ea typeface="微软雅黑" panose="020B0503020204020204" pitchFamily="34" charset="-122"/>
              </a:rPr>
              <a:t>条边成为一个连通子图为止</a:t>
            </a:r>
            <a:endParaRPr lang="en-US" altLang="zh-CN" sz="1600" b="1" dirty="0">
              <a:latin typeface="微软雅黑" panose="020B0503020204020204" pitchFamily="34" charset="-122"/>
              <a:ea typeface="微软雅黑" panose="020B0503020204020204" pitchFamily="34" charset="-122"/>
            </a:endParaRPr>
          </a:p>
        </p:txBody>
      </p:sp>
    </p:spTree>
  </p:cSld>
  <p:clrMapOvr>
    <a:masterClrMapping/>
  </p:clrMapOvr>
  <p:transition spd="slow" advClick="0" advTm="3000">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圆角 6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solidFill>
                  <a:schemeClr val="tx1">
                    <a:lumMod val="65000"/>
                    <a:lumOff val="35000"/>
                  </a:schemeClr>
                </a:solidFill>
              </a:rPr>
              <a:t>迷宫生成算法</a:t>
            </a:r>
          </a:p>
        </p:txBody>
      </p:sp>
      <p:sp>
        <p:nvSpPr>
          <p:cNvPr id="62" name="矩形: 圆角 61"/>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Group 3"/>
          <p:cNvGrpSpPr/>
          <p:nvPr/>
        </p:nvGrpSpPr>
        <p:grpSpPr>
          <a:xfrm>
            <a:off x="1081132" y="1128231"/>
            <a:ext cx="4250805" cy="5424969"/>
            <a:chOff x="1911793" y="1458758"/>
            <a:chExt cx="4156346" cy="5187394"/>
          </a:xfrm>
        </p:grpSpPr>
        <p:grpSp>
          <p:nvGrpSpPr>
            <p:cNvPr id="42" name="Group 4"/>
            <p:cNvGrpSpPr/>
            <p:nvPr/>
          </p:nvGrpSpPr>
          <p:grpSpPr>
            <a:xfrm>
              <a:off x="1972256" y="1458758"/>
              <a:ext cx="292103" cy="5187394"/>
              <a:chOff x="1374772" y="1213680"/>
              <a:chExt cx="274322" cy="5187394"/>
            </a:xfrm>
          </p:grpSpPr>
          <p:sp>
            <p:nvSpPr>
              <p:cNvPr id="59" name="Pentagon 21"/>
              <p:cNvSpPr/>
              <p:nvPr/>
            </p:nvSpPr>
            <p:spPr>
              <a:xfrm rot="5400000">
                <a:off x="1103752" y="5857228"/>
                <a:ext cx="814866" cy="272825"/>
              </a:xfrm>
              <a:prstGeom prst="homePlate">
                <a:avLst>
                  <a:gd name="adj" fmla="val 281623"/>
                </a:avLst>
              </a:prstGeom>
              <a:gradFill flip="none" rotWithShape="1">
                <a:gsLst>
                  <a:gs pos="100000">
                    <a:srgbClr val="B88954"/>
                  </a:gs>
                  <a:gs pos="0">
                    <a:srgbClr val="E1C9AF"/>
                  </a:gs>
                </a:gsLst>
                <a:lin ang="54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60" name="Rectangle 5"/>
              <p:cNvSpPr/>
              <p:nvPr/>
            </p:nvSpPr>
            <p:spPr>
              <a:xfrm>
                <a:off x="1374774" y="2007666"/>
                <a:ext cx="273845" cy="3776859"/>
              </a:xfrm>
              <a:custGeom>
                <a:avLst/>
                <a:gdLst>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0 w 272825"/>
                  <a:gd name="connsiteY4" fmla="*/ 0 h 3776662"/>
                  <a:gd name="connsiteX0-1" fmla="*/ 0 w 272825"/>
                  <a:gd name="connsiteY0-2" fmla="*/ 0 h 3776662"/>
                  <a:gd name="connsiteX1-3" fmla="*/ 272825 w 272825"/>
                  <a:gd name="connsiteY1-4" fmla="*/ 0 h 3776662"/>
                  <a:gd name="connsiteX2-5" fmla="*/ 272825 w 272825"/>
                  <a:gd name="connsiteY2-6" fmla="*/ 3776662 h 3776662"/>
                  <a:gd name="connsiteX3-7" fmla="*/ 0 w 272825"/>
                  <a:gd name="connsiteY3-8" fmla="*/ 3776662 h 3776662"/>
                  <a:gd name="connsiteX4-9" fmla="*/ 1 w 272825"/>
                  <a:gd name="connsiteY4-10" fmla="*/ 3609974 h 3776662"/>
                  <a:gd name="connsiteX5" fmla="*/ 0 w 272825"/>
                  <a:gd name="connsiteY5" fmla="*/ 0 h 3776662"/>
                  <a:gd name="connsiteX0-11" fmla="*/ 0 w 272825"/>
                  <a:gd name="connsiteY0-12" fmla="*/ 0 h 3776662"/>
                  <a:gd name="connsiteX1-13" fmla="*/ 272825 w 272825"/>
                  <a:gd name="connsiteY1-14" fmla="*/ 0 h 3776662"/>
                  <a:gd name="connsiteX2-15" fmla="*/ 272825 w 272825"/>
                  <a:gd name="connsiteY2-16" fmla="*/ 3776662 h 3776662"/>
                  <a:gd name="connsiteX3-17" fmla="*/ 57151 w 272825"/>
                  <a:gd name="connsiteY3-18" fmla="*/ 3776661 h 3776662"/>
                  <a:gd name="connsiteX4-19" fmla="*/ 0 w 272825"/>
                  <a:gd name="connsiteY4-20" fmla="*/ 3776662 h 3776662"/>
                  <a:gd name="connsiteX5-21" fmla="*/ 1 w 272825"/>
                  <a:gd name="connsiteY5-22" fmla="*/ 3609974 h 3776662"/>
                  <a:gd name="connsiteX6" fmla="*/ 0 w 272825"/>
                  <a:gd name="connsiteY6" fmla="*/ 0 h 3776662"/>
                  <a:gd name="connsiteX0-23" fmla="*/ 0 w 272825"/>
                  <a:gd name="connsiteY0-24" fmla="*/ 0 h 3776662"/>
                  <a:gd name="connsiteX1-25" fmla="*/ 272825 w 272825"/>
                  <a:gd name="connsiteY1-26" fmla="*/ 0 h 3776662"/>
                  <a:gd name="connsiteX2-27" fmla="*/ 272825 w 272825"/>
                  <a:gd name="connsiteY2-28" fmla="*/ 3776662 h 3776662"/>
                  <a:gd name="connsiteX3-29" fmla="*/ 166689 w 272825"/>
                  <a:gd name="connsiteY3-30" fmla="*/ 3776661 h 3776662"/>
                  <a:gd name="connsiteX4-31" fmla="*/ 57151 w 272825"/>
                  <a:gd name="connsiteY4-32" fmla="*/ 3776661 h 3776662"/>
                  <a:gd name="connsiteX5-33" fmla="*/ 0 w 272825"/>
                  <a:gd name="connsiteY5-34" fmla="*/ 3776662 h 3776662"/>
                  <a:gd name="connsiteX6-35" fmla="*/ 1 w 272825"/>
                  <a:gd name="connsiteY6-36" fmla="*/ 3609974 h 3776662"/>
                  <a:gd name="connsiteX7" fmla="*/ 0 w 272825"/>
                  <a:gd name="connsiteY7" fmla="*/ 0 h 3776662"/>
                  <a:gd name="connsiteX0-37" fmla="*/ 0 w 272825"/>
                  <a:gd name="connsiteY0-38" fmla="*/ 0 h 3776662"/>
                  <a:gd name="connsiteX1-39" fmla="*/ 272825 w 272825"/>
                  <a:gd name="connsiteY1-40" fmla="*/ 0 h 3776662"/>
                  <a:gd name="connsiteX2-41" fmla="*/ 272825 w 272825"/>
                  <a:gd name="connsiteY2-42" fmla="*/ 3776662 h 3776662"/>
                  <a:gd name="connsiteX3-43" fmla="*/ 166689 w 272825"/>
                  <a:gd name="connsiteY3-44" fmla="*/ 3776661 h 3776662"/>
                  <a:gd name="connsiteX4-45" fmla="*/ 107157 w 272825"/>
                  <a:gd name="connsiteY4-46" fmla="*/ 3774280 h 3776662"/>
                  <a:gd name="connsiteX5-47" fmla="*/ 57151 w 272825"/>
                  <a:gd name="connsiteY5-48" fmla="*/ 3776661 h 3776662"/>
                  <a:gd name="connsiteX6-49" fmla="*/ 0 w 272825"/>
                  <a:gd name="connsiteY6-50" fmla="*/ 3776662 h 3776662"/>
                  <a:gd name="connsiteX7-51" fmla="*/ 1 w 272825"/>
                  <a:gd name="connsiteY7-52" fmla="*/ 3609974 h 3776662"/>
                  <a:gd name="connsiteX8" fmla="*/ 0 w 272825"/>
                  <a:gd name="connsiteY8" fmla="*/ 0 h 3776662"/>
                  <a:gd name="connsiteX0-53" fmla="*/ 0 w 272825"/>
                  <a:gd name="connsiteY0-54" fmla="*/ 0 h 3776662"/>
                  <a:gd name="connsiteX1-55" fmla="*/ 272825 w 272825"/>
                  <a:gd name="connsiteY1-56" fmla="*/ 0 h 3776662"/>
                  <a:gd name="connsiteX2-57" fmla="*/ 272825 w 272825"/>
                  <a:gd name="connsiteY2-58" fmla="*/ 3776662 h 3776662"/>
                  <a:gd name="connsiteX3-59" fmla="*/ 221457 w 272825"/>
                  <a:gd name="connsiteY3-60" fmla="*/ 3774280 h 3776662"/>
                  <a:gd name="connsiteX4-61" fmla="*/ 166689 w 272825"/>
                  <a:gd name="connsiteY4-62" fmla="*/ 3776661 h 3776662"/>
                  <a:gd name="connsiteX5-63" fmla="*/ 107157 w 272825"/>
                  <a:gd name="connsiteY5-64" fmla="*/ 3774280 h 3776662"/>
                  <a:gd name="connsiteX6-65" fmla="*/ 57151 w 272825"/>
                  <a:gd name="connsiteY6-66" fmla="*/ 3776661 h 3776662"/>
                  <a:gd name="connsiteX7-67" fmla="*/ 0 w 272825"/>
                  <a:gd name="connsiteY7-68" fmla="*/ 3776662 h 3776662"/>
                  <a:gd name="connsiteX8-69" fmla="*/ 1 w 272825"/>
                  <a:gd name="connsiteY8-70" fmla="*/ 3609974 h 3776662"/>
                  <a:gd name="connsiteX9" fmla="*/ 0 w 272825"/>
                  <a:gd name="connsiteY9" fmla="*/ 0 h 3776662"/>
                  <a:gd name="connsiteX0-71" fmla="*/ 0 w 272825"/>
                  <a:gd name="connsiteY0-72" fmla="*/ 0 h 3776662"/>
                  <a:gd name="connsiteX1-73" fmla="*/ 272825 w 272825"/>
                  <a:gd name="connsiteY1-74" fmla="*/ 0 h 3776662"/>
                  <a:gd name="connsiteX2-75" fmla="*/ 272825 w 272825"/>
                  <a:gd name="connsiteY2-76" fmla="*/ 3776662 h 3776662"/>
                  <a:gd name="connsiteX3-77" fmla="*/ 252414 w 272825"/>
                  <a:gd name="connsiteY3-78" fmla="*/ 3776661 h 3776662"/>
                  <a:gd name="connsiteX4-79" fmla="*/ 221457 w 272825"/>
                  <a:gd name="connsiteY4-80" fmla="*/ 3774280 h 3776662"/>
                  <a:gd name="connsiteX5-81" fmla="*/ 166689 w 272825"/>
                  <a:gd name="connsiteY5-82" fmla="*/ 3776661 h 3776662"/>
                  <a:gd name="connsiteX6-83" fmla="*/ 107157 w 272825"/>
                  <a:gd name="connsiteY6-84" fmla="*/ 3774280 h 3776662"/>
                  <a:gd name="connsiteX7-85" fmla="*/ 57151 w 272825"/>
                  <a:gd name="connsiteY7-86" fmla="*/ 3776661 h 3776662"/>
                  <a:gd name="connsiteX8-87" fmla="*/ 0 w 272825"/>
                  <a:gd name="connsiteY8-88" fmla="*/ 3776662 h 3776662"/>
                  <a:gd name="connsiteX9-89" fmla="*/ 1 w 272825"/>
                  <a:gd name="connsiteY9-90" fmla="*/ 3609974 h 3776662"/>
                  <a:gd name="connsiteX10" fmla="*/ 0 w 272825"/>
                  <a:gd name="connsiteY10" fmla="*/ 0 h 3776662"/>
                  <a:gd name="connsiteX0-91" fmla="*/ 0 w 273845"/>
                  <a:gd name="connsiteY0-92" fmla="*/ 0 h 3776662"/>
                  <a:gd name="connsiteX1-93" fmla="*/ 272825 w 273845"/>
                  <a:gd name="connsiteY1-94" fmla="*/ 0 h 3776662"/>
                  <a:gd name="connsiteX2-95" fmla="*/ 273845 w 273845"/>
                  <a:gd name="connsiteY2-96" fmla="*/ 3581399 h 3776662"/>
                  <a:gd name="connsiteX3-97" fmla="*/ 272825 w 273845"/>
                  <a:gd name="connsiteY3-98" fmla="*/ 3776662 h 3776662"/>
                  <a:gd name="connsiteX4-99" fmla="*/ 252414 w 273845"/>
                  <a:gd name="connsiteY4-100" fmla="*/ 3776661 h 3776662"/>
                  <a:gd name="connsiteX5-101" fmla="*/ 221457 w 273845"/>
                  <a:gd name="connsiteY5-102" fmla="*/ 3774280 h 3776662"/>
                  <a:gd name="connsiteX6-103" fmla="*/ 166689 w 273845"/>
                  <a:gd name="connsiteY6-104" fmla="*/ 3776661 h 3776662"/>
                  <a:gd name="connsiteX7-105" fmla="*/ 107157 w 273845"/>
                  <a:gd name="connsiteY7-106" fmla="*/ 3774280 h 3776662"/>
                  <a:gd name="connsiteX8-107" fmla="*/ 57151 w 273845"/>
                  <a:gd name="connsiteY8-108" fmla="*/ 3776661 h 3776662"/>
                  <a:gd name="connsiteX9-109" fmla="*/ 0 w 273845"/>
                  <a:gd name="connsiteY9-110" fmla="*/ 3776662 h 3776662"/>
                  <a:gd name="connsiteX10-111" fmla="*/ 1 w 273845"/>
                  <a:gd name="connsiteY10-112" fmla="*/ 3609974 h 3776662"/>
                  <a:gd name="connsiteX11" fmla="*/ 0 w 273845"/>
                  <a:gd name="connsiteY11" fmla="*/ 0 h 3776662"/>
                  <a:gd name="connsiteX0-113" fmla="*/ 0 w 273845"/>
                  <a:gd name="connsiteY0-114" fmla="*/ 0 h 3776662"/>
                  <a:gd name="connsiteX1-115" fmla="*/ 272825 w 273845"/>
                  <a:gd name="connsiteY1-116" fmla="*/ 0 h 3776662"/>
                  <a:gd name="connsiteX2-117" fmla="*/ 273845 w 273845"/>
                  <a:gd name="connsiteY2-118" fmla="*/ 3581399 h 3776662"/>
                  <a:gd name="connsiteX3-119" fmla="*/ 252414 w 273845"/>
                  <a:gd name="connsiteY3-120" fmla="*/ 3776661 h 3776662"/>
                  <a:gd name="connsiteX4-121" fmla="*/ 221457 w 273845"/>
                  <a:gd name="connsiteY4-122" fmla="*/ 3774280 h 3776662"/>
                  <a:gd name="connsiteX5-123" fmla="*/ 166689 w 273845"/>
                  <a:gd name="connsiteY5-124" fmla="*/ 3776661 h 3776662"/>
                  <a:gd name="connsiteX6-125" fmla="*/ 107157 w 273845"/>
                  <a:gd name="connsiteY6-126" fmla="*/ 3774280 h 3776662"/>
                  <a:gd name="connsiteX7-127" fmla="*/ 57151 w 273845"/>
                  <a:gd name="connsiteY7-128" fmla="*/ 3776661 h 3776662"/>
                  <a:gd name="connsiteX8-129" fmla="*/ 0 w 273845"/>
                  <a:gd name="connsiteY8-130" fmla="*/ 3776662 h 3776662"/>
                  <a:gd name="connsiteX9-131" fmla="*/ 1 w 273845"/>
                  <a:gd name="connsiteY9-132" fmla="*/ 3609974 h 3776662"/>
                  <a:gd name="connsiteX10-133" fmla="*/ 0 w 273845"/>
                  <a:gd name="connsiteY10-134" fmla="*/ 0 h 3776662"/>
                  <a:gd name="connsiteX0-135" fmla="*/ 0 w 273845"/>
                  <a:gd name="connsiteY0-136" fmla="*/ 0 h 3776661"/>
                  <a:gd name="connsiteX1-137" fmla="*/ 272825 w 273845"/>
                  <a:gd name="connsiteY1-138" fmla="*/ 0 h 3776661"/>
                  <a:gd name="connsiteX2-139" fmla="*/ 273845 w 273845"/>
                  <a:gd name="connsiteY2-140" fmla="*/ 3581399 h 3776661"/>
                  <a:gd name="connsiteX3-141" fmla="*/ 252414 w 273845"/>
                  <a:gd name="connsiteY3-142" fmla="*/ 3776661 h 3776661"/>
                  <a:gd name="connsiteX4-143" fmla="*/ 221457 w 273845"/>
                  <a:gd name="connsiteY4-144" fmla="*/ 3774280 h 3776661"/>
                  <a:gd name="connsiteX5-145" fmla="*/ 166689 w 273845"/>
                  <a:gd name="connsiteY5-146" fmla="*/ 3776661 h 3776661"/>
                  <a:gd name="connsiteX6-147" fmla="*/ 107157 w 273845"/>
                  <a:gd name="connsiteY6-148" fmla="*/ 3774280 h 3776661"/>
                  <a:gd name="connsiteX7-149" fmla="*/ 57151 w 273845"/>
                  <a:gd name="connsiteY7-150" fmla="*/ 3776661 h 3776661"/>
                  <a:gd name="connsiteX8-151" fmla="*/ 1 w 273845"/>
                  <a:gd name="connsiteY8-152" fmla="*/ 3609974 h 3776661"/>
                  <a:gd name="connsiteX9-153" fmla="*/ 0 w 273845"/>
                  <a:gd name="connsiteY9-154" fmla="*/ 0 h 3776661"/>
                  <a:gd name="connsiteX0-155" fmla="*/ 0 w 273845"/>
                  <a:gd name="connsiteY0-156" fmla="*/ 0 h 3776661"/>
                  <a:gd name="connsiteX1-157" fmla="*/ 272825 w 273845"/>
                  <a:gd name="connsiteY1-158" fmla="*/ 0 h 3776661"/>
                  <a:gd name="connsiteX2-159" fmla="*/ 273845 w 273845"/>
                  <a:gd name="connsiteY2-160" fmla="*/ 3581399 h 3776661"/>
                  <a:gd name="connsiteX3-161" fmla="*/ 252414 w 273845"/>
                  <a:gd name="connsiteY3-162" fmla="*/ 3776661 h 3776661"/>
                  <a:gd name="connsiteX4-163" fmla="*/ 221457 w 273845"/>
                  <a:gd name="connsiteY4-164" fmla="*/ 3774280 h 3776661"/>
                  <a:gd name="connsiteX5-165" fmla="*/ 166689 w 273845"/>
                  <a:gd name="connsiteY5-166" fmla="*/ 3776661 h 3776661"/>
                  <a:gd name="connsiteX6-167" fmla="*/ 104776 w 273845"/>
                  <a:gd name="connsiteY6-168" fmla="*/ 3664743 h 3776661"/>
                  <a:gd name="connsiteX7-169" fmla="*/ 57151 w 273845"/>
                  <a:gd name="connsiteY7-170" fmla="*/ 3776661 h 3776661"/>
                  <a:gd name="connsiteX8-171" fmla="*/ 1 w 273845"/>
                  <a:gd name="connsiteY8-172" fmla="*/ 3609974 h 3776661"/>
                  <a:gd name="connsiteX9-173" fmla="*/ 0 w 273845"/>
                  <a:gd name="connsiteY9-174" fmla="*/ 0 h 3776661"/>
                  <a:gd name="connsiteX0-175" fmla="*/ 0 w 273845"/>
                  <a:gd name="connsiteY0-176" fmla="*/ 0 h 3776661"/>
                  <a:gd name="connsiteX1-177" fmla="*/ 272825 w 273845"/>
                  <a:gd name="connsiteY1-178" fmla="*/ 0 h 3776661"/>
                  <a:gd name="connsiteX2-179" fmla="*/ 273845 w 273845"/>
                  <a:gd name="connsiteY2-180" fmla="*/ 3581399 h 3776661"/>
                  <a:gd name="connsiteX3-181" fmla="*/ 252414 w 273845"/>
                  <a:gd name="connsiteY3-182" fmla="*/ 3776661 h 3776661"/>
                  <a:gd name="connsiteX4-183" fmla="*/ 221457 w 273845"/>
                  <a:gd name="connsiteY4-184" fmla="*/ 3774280 h 3776661"/>
                  <a:gd name="connsiteX5-185" fmla="*/ 166689 w 273845"/>
                  <a:gd name="connsiteY5-186" fmla="*/ 3776661 h 3776661"/>
                  <a:gd name="connsiteX6-187" fmla="*/ 104776 w 273845"/>
                  <a:gd name="connsiteY6-188" fmla="*/ 3664743 h 3776661"/>
                  <a:gd name="connsiteX7-189" fmla="*/ 57151 w 273845"/>
                  <a:gd name="connsiteY7-190" fmla="*/ 3750467 h 3776661"/>
                  <a:gd name="connsiteX8-191" fmla="*/ 1 w 273845"/>
                  <a:gd name="connsiteY8-192" fmla="*/ 3609974 h 3776661"/>
                  <a:gd name="connsiteX9-193" fmla="*/ 0 w 273845"/>
                  <a:gd name="connsiteY9-194" fmla="*/ 0 h 3776661"/>
                  <a:gd name="connsiteX0-195" fmla="*/ 0 w 273845"/>
                  <a:gd name="connsiteY0-196" fmla="*/ 0 h 3776661"/>
                  <a:gd name="connsiteX1-197" fmla="*/ 272825 w 273845"/>
                  <a:gd name="connsiteY1-198" fmla="*/ 0 h 3776661"/>
                  <a:gd name="connsiteX2-199" fmla="*/ 273845 w 273845"/>
                  <a:gd name="connsiteY2-200" fmla="*/ 3581399 h 3776661"/>
                  <a:gd name="connsiteX3-201" fmla="*/ 252414 w 273845"/>
                  <a:gd name="connsiteY3-202" fmla="*/ 3776661 h 3776661"/>
                  <a:gd name="connsiteX4-203" fmla="*/ 228601 w 273845"/>
                  <a:gd name="connsiteY4-204" fmla="*/ 3629023 h 3776661"/>
                  <a:gd name="connsiteX5-205" fmla="*/ 166689 w 273845"/>
                  <a:gd name="connsiteY5-206" fmla="*/ 3776661 h 3776661"/>
                  <a:gd name="connsiteX6-207" fmla="*/ 104776 w 273845"/>
                  <a:gd name="connsiteY6-208" fmla="*/ 3664743 h 3776661"/>
                  <a:gd name="connsiteX7-209" fmla="*/ 57151 w 273845"/>
                  <a:gd name="connsiteY7-210" fmla="*/ 3750467 h 3776661"/>
                  <a:gd name="connsiteX8-211" fmla="*/ 1 w 273845"/>
                  <a:gd name="connsiteY8-212" fmla="*/ 3609974 h 3776661"/>
                  <a:gd name="connsiteX9-213" fmla="*/ 0 w 273845"/>
                  <a:gd name="connsiteY9-214" fmla="*/ 0 h 3776661"/>
                  <a:gd name="connsiteX0-215" fmla="*/ 0 w 273845"/>
                  <a:gd name="connsiteY0-216" fmla="*/ 0 h 3776661"/>
                  <a:gd name="connsiteX1-217" fmla="*/ 272825 w 273845"/>
                  <a:gd name="connsiteY1-218" fmla="*/ 0 h 3776661"/>
                  <a:gd name="connsiteX2-219" fmla="*/ 273845 w 273845"/>
                  <a:gd name="connsiteY2-220" fmla="*/ 3581399 h 3776661"/>
                  <a:gd name="connsiteX3-221" fmla="*/ 250032 w 273845"/>
                  <a:gd name="connsiteY3-222" fmla="*/ 3695699 h 3776661"/>
                  <a:gd name="connsiteX4-223" fmla="*/ 228601 w 273845"/>
                  <a:gd name="connsiteY4-224" fmla="*/ 3629023 h 3776661"/>
                  <a:gd name="connsiteX5-225" fmla="*/ 166689 w 273845"/>
                  <a:gd name="connsiteY5-226" fmla="*/ 3776661 h 3776661"/>
                  <a:gd name="connsiteX6-227" fmla="*/ 104776 w 273845"/>
                  <a:gd name="connsiteY6-228" fmla="*/ 3664743 h 3776661"/>
                  <a:gd name="connsiteX7-229" fmla="*/ 57151 w 273845"/>
                  <a:gd name="connsiteY7-230" fmla="*/ 3750467 h 3776661"/>
                  <a:gd name="connsiteX8-231" fmla="*/ 1 w 273845"/>
                  <a:gd name="connsiteY8-232" fmla="*/ 3609974 h 3776661"/>
                  <a:gd name="connsiteX9-233" fmla="*/ 0 w 273845"/>
                  <a:gd name="connsiteY9-234" fmla="*/ 0 h 3776661"/>
                  <a:gd name="connsiteX0-235" fmla="*/ 0 w 273845"/>
                  <a:gd name="connsiteY0-236" fmla="*/ 0 h 3776661"/>
                  <a:gd name="connsiteX1-237" fmla="*/ 272825 w 273845"/>
                  <a:gd name="connsiteY1-238" fmla="*/ 0 h 3776661"/>
                  <a:gd name="connsiteX2-239" fmla="*/ 273845 w 273845"/>
                  <a:gd name="connsiteY2-240" fmla="*/ 3581399 h 3776661"/>
                  <a:gd name="connsiteX3-241" fmla="*/ 247651 w 273845"/>
                  <a:gd name="connsiteY3-242" fmla="*/ 3702843 h 3776661"/>
                  <a:gd name="connsiteX4-243" fmla="*/ 228601 w 273845"/>
                  <a:gd name="connsiteY4-244" fmla="*/ 3629023 h 3776661"/>
                  <a:gd name="connsiteX5-245" fmla="*/ 166689 w 273845"/>
                  <a:gd name="connsiteY5-246" fmla="*/ 3776661 h 3776661"/>
                  <a:gd name="connsiteX6-247" fmla="*/ 104776 w 273845"/>
                  <a:gd name="connsiteY6-248" fmla="*/ 3664743 h 3776661"/>
                  <a:gd name="connsiteX7-249" fmla="*/ 57151 w 273845"/>
                  <a:gd name="connsiteY7-250" fmla="*/ 3750467 h 3776661"/>
                  <a:gd name="connsiteX8-251" fmla="*/ 1 w 273845"/>
                  <a:gd name="connsiteY8-252" fmla="*/ 3609974 h 3776661"/>
                  <a:gd name="connsiteX9-253" fmla="*/ 0 w 273845"/>
                  <a:gd name="connsiteY9-254" fmla="*/ 0 h 3776661"/>
                  <a:gd name="connsiteX0-255" fmla="*/ 0 w 273845"/>
                  <a:gd name="connsiteY0-256" fmla="*/ 0 h 3776661"/>
                  <a:gd name="connsiteX1-257" fmla="*/ 272825 w 273845"/>
                  <a:gd name="connsiteY1-258" fmla="*/ 0 h 3776661"/>
                  <a:gd name="connsiteX2-259" fmla="*/ 273845 w 273845"/>
                  <a:gd name="connsiteY2-260" fmla="*/ 3581399 h 3776661"/>
                  <a:gd name="connsiteX3-261" fmla="*/ 247651 w 273845"/>
                  <a:gd name="connsiteY3-262" fmla="*/ 3702843 h 3776661"/>
                  <a:gd name="connsiteX4-263" fmla="*/ 228601 w 273845"/>
                  <a:gd name="connsiteY4-264" fmla="*/ 3629023 h 3776661"/>
                  <a:gd name="connsiteX5-265" fmla="*/ 166689 w 273845"/>
                  <a:gd name="connsiteY5-266" fmla="*/ 3776661 h 3776661"/>
                  <a:gd name="connsiteX6-267" fmla="*/ 104776 w 273845"/>
                  <a:gd name="connsiteY6-268" fmla="*/ 3664743 h 3776661"/>
                  <a:gd name="connsiteX7-269" fmla="*/ 57151 w 273845"/>
                  <a:gd name="connsiteY7-270" fmla="*/ 3750467 h 3776661"/>
                  <a:gd name="connsiteX8-271" fmla="*/ 1 w 273845"/>
                  <a:gd name="connsiteY8-272" fmla="*/ 3609974 h 3776661"/>
                  <a:gd name="connsiteX9-273" fmla="*/ 0 w 273845"/>
                  <a:gd name="connsiteY9-274" fmla="*/ 0 h 3776661"/>
                  <a:gd name="connsiteX0-275" fmla="*/ 0 w 273845"/>
                  <a:gd name="connsiteY0-276" fmla="*/ 0 h 3776661"/>
                  <a:gd name="connsiteX1-277" fmla="*/ 272825 w 273845"/>
                  <a:gd name="connsiteY1-278" fmla="*/ 0 h 3776661"/>
                  <a:gd name="connsiteX2-279" fmla="*/ 273845 w 273845"/>
                  <a:gd name="connsiteY2-280" fmla="*/ 3581399 h 3776661"/>
                  <a:gd name="connsiteX3-281" fmla="*/ 247651 w 273845"/>
                  <a:gd name="connsiteY3-282" fmla="*/ 3702843 h 3776661"/>
                  <a:gd name="connsiteX4-283" fmla="*/ 228601 w 273845"/>
                  <a:gd name="connsiteY4-284" fmla="*/ 3629023 h 3776661"/>
                  <a:gd name="connsiteX5-285" fmla="*/ 166689 w 273845"/>
                  <a:gd name="connsiteY5-286" fmla="*/ 3776661 h 3776661"/>
                  <a:gd name="connsiteX6-287" fmla="*/ 104776 w 273845"/>
                  <a:gd name="connsiteY6-288" fmla="*/ 3664743 h 3776661"/>
                  <a:gd name="connsiteX7-289" fmla="*/ 57151 w 273845"/>
                  <a:gd name="connsiteY7-290" fmla="*/ 3750467 h 3776661"/>
                  <a:gd name="connsiteX8-291" fmla="*/ 1 w 273845"/>
                  <a:gd name="connsiteY8-292" fmla="*/ 3609974 h 3776661"/>
                  <a:gd name="connsiteX9-293" fmla="*/ 0 w 273845"/>
                  <a:gd name="connsiteY9-294" fmla="*/ 0 h 3776661"/>
                  <a:gd name="connsiteX0-295" fmla="*/ 0 w 273845"/>
                  <a:gd name="connsiteY0-296" fmla="*/ 0 h 3776661"/>
                  <a:gd name="connsiteX1-297" fmla="*/ 272825 w 273845"/>
                  <a:gd name="connsiteY1-298" fmla="*/ 0 h 3776661"/>
                  <a:gd name="connsiteX2-299" fmla="*/ 273845 w 273845"/>
                  <a:gd name="connsiteY2-300" fmla="*/ 3581399 h 3776661"/>
                  <a:gd name="connsiteX3-301" fmla="*/ 247651 w 273845"/>
                  <a:gd name="connsiteY3-302" fmla="*/ 3702843 h 3776661"/>
                  <a:gd name="connsiteX4-303" fmla="*/ 228601 w 273845"/>
                  <a:gd name="connsiteY4-304" fmla="*/ 3629023 h 3776661"/>
                  <a:gd name="connsiteX5-305" fmla="*/ 166689 w 273845"/>
                  <a:gd name="connsiteY5-306" fmla="*/ 3776661 h 3776661"/>
                  <a:gd name="connsiteX6-307" fmla="*/ 104776 w 273845"/>
                  <a:gd name="connsiteY6-308" fmla="*/ 3664743 h 3776661"/>
                  <a:gd name="connsiteX7-309" fmla="*/ 57151 w 273845"/>
                  <a:gd name="connsiteY7-310" fmla="*/ 3750467 h 3776661"/>
                  <a:gd name="connsiteX8-311" fmla="*/ 1 w 273845"/>
                  <a:gd name="connsiteY8-312" fmla="*/ 3609974 h 3776661"/>
                  <a:gd name="connsiteX9-313" fmla="*/ 0 w 273845"/>
                  <a:gd name="connsiteY9-314" fmla="*/ 0 h 3776661"/>
                  <a:gd name="connsiteX0-315" fmla="*/ 0 w 273845"/>
                  <a:gd name="connsiteY0-316" fmla="*/ 0 h 3776661"/>
                  <a:gd name="connsiteX1-317" fmla="*/ 272825 w 273845"/>
                  <a:gd name="connsiteY1-318" fmla="*/ 0 h 3776661"/>
                  <a:gd name="connsiteX2-319" fmla="*/ 273845 w 273845"/>
                  <a:gd name="connsiteY2-320" fmla="*/ 3581399 h 3776661"/>
                  <a:gd name="connsiteX3-321" fmla="*/ 247651 w 273845"/>
                  <a:gd name="connsiteY3-322" fmla="*/ 3702843 h 3776661"/>
                  <a:gd name="connsiteX4-323" fmla="*/ 228601 w 273845"/>
                  <a:gd name="connsiteY4-324" fmla="*/ 3629023 h 3776661"/>
                  <a:gd name="connsiteX5-325" fmla="*/ 166689 w 273845"/>
                  <a:gd name="connsiteY5-326" fmla="*/ 3776661 h 3776661"/>
                  <a:gd name="connsiteX6-327" fmla="*/ 104776 w 273845"/>
                  <a:gd name="connsiteY6-328" fmla="*/ 3664743 h 3776661"/>
                  <a:gd name="connsiteX7-329" fmla="*/ 57151 w 273845"/>
                  <a:gd name="connsiteY7-330" fmla="*/ 3750467 h 3776661"/>
                  <a:gd name="connsiteX8-331" fmla="*/ 1 w 273845"/>
                  <a:gd name="connsiteY8-332" fmla="*/ 3609974 h 3776661"/>
                  <a:gd name="connsiteX9-333" fmla="*/ 0 w 273845"/>
                  <a:gd name="connsiteY9-334" fmla="*/ 0 h 3776661"/>
                  <a:gd name="connsiteX0-335" fmla="*/ 0 w 273845"/>
                  <a:gd name="connsiteY0-336" fmla="*/ 0 h 3776661"/>
                  <a:gd name="connsiteX1-337" fmla="*/ 272825 w 273845"/>
                  <a:gd name="connsiteY1-338" fmla="*/ 0 h 3776661"/>
                  <a:gd name="connsiteX2-339" fmla="*/ 273845 w 273845"/>
                  <a:gd name="connsiteY2-340" fmla="*/ 3581399 h 3776661"/>
                  <a:gd name="connsiteX3-341" fmla="*/ 247651 w 273845"/>
                  <a:gd name="connsiteY3-342" fmla="*/ 3702843 h 3776661"/>
                  <a:gd name="connsiteX4-343" fmla="*/ 228601 w 273845"/>
                  <a:gd name="connsiteY4-344" fmla="*/ 3629023 h 3776661"/>
                  <a:gd name="connsiteX5-345" fmla="*/ 166689 w 273845"/>
                  <a:gd name="connsiteY5-346" fmla="*/ 3776661 h 3776661"/>
                  <a:gd name="connsiteX6-347" fmla="*/ 104776 w 273845"/>
                  <a:gd name="connsiteY6-348" fmla="*/ 3664743 h 3776661"/>
                  <a:gd name="connsiteX7-349" fmla="*/ 57151 w 273845"/>
                  <a:gd name="connsiteY7-350" fmla="*/ 3750467 h 3776661"/>
                  <a:gd name="connsiteX8-351" fmla="*/ 1 w 273845"/>
                  <a:gd name="connsiteY8-352" fmla="*/ 3609974 h 3776661"/>
                  <a:gd name="connsiteX9-353" fmla="*/ 0 w 273845"/>
                  <a:gd name="connsiteY9-354" fmla="*/ 0 h 3776661"/>
                  <a:gd name="connsiteX0-355" fmla="*/ 0 w 273845"/>
                  <a:gd name="connsiteY0-356" fmla="*/ 0 h 3776887"/>
                  <a:gd name="connsiteX1-357" fmla="*/ 272825 w 273845"/>
                  <a:gd name="connsiteY1-358" fmla="*/ 0 h 3776887"/>
                  <a:gd name="connsiteX2-359" fmla="*/ 273845 w 273845"/>
                  <a:gd name="connsiteY2-360" fmla="*/ 3581399 h 3776887"/>
                  <a:gd name="connsiteX3-361" fmla="*/ 247651 w 273845"/>
                  <a:gd name="connsiteY3-362" fmla="*/ 3702843 h 3776887"/>
                  <a:gd name="connsiteX4-363" fmla="*/ 228601 w 273845"/>
                  <a:gd name="connsiteY4-364" fmla="*/ 3629023 h 3776887"/>
                  <a:gd name="connsiteX5-365" fmla="*/ 166689 w 273845"/>
                  <a:gd name="connsiteY5-366" fmla="*/ 3776661 h 3776887"/>
                  <a:gd name="connsiteX6-367" fmla="*/ 104776 w 273845"/>
                  <a:gd name="connsiteY6-368" fmla="*/ 3664743 h 3776887"/>
                  <a:gd name="connsiteX7-369" fmla="*/ 57151 w 273845"/>
                  <a:gd name="connsiteY7-370" fmla="*/ 3750467 h 3776887"/>
                  <a:gd name="connsiteX8-371" fmla="*/ 1 w 273845"/>
                  <a:gd name="connsiteY8-372" fmla="*/ 3609974 h 3776887"/>
                  <a:gd name="connsiteX9-373" fmla="*/ 0 w 273845"/>
                  <a:gd name="connsiteY9-374" fmla="*/ 0 h 3776887"/>
                  <a:gd name="connsiteX0-375" fmla="*/ 0 w 273845"/>
                  <a:gd name="connsiteY0-376" fmla="*/ 0 h 3776887"/>
                  <a:gd name="connsiteX1-377" fmla="*/ 272825 w 273845"/>
                  <a:gd name="connsiteY1-378" fmla="*/ 0 h 3776887"/>
                  <a:gd name="connsiteX2-379" fmla="*/ 273845 w 273845"/>
                  <a:gd name="connsiteY2-380" fmla="*/ 3581399 h 3776887"/>
                  <a:gd name="connsiteX3-381" fmla="*/ 247651 w 273845"/>
                  <a:gd name="connsiteY3-382" fmla="*/ 3702843 h 3776887"/>
                  <a:gd name="connsiteX4-383" fmla="*/ 228601 w 273845"/>
                  <a:gd name="connsiteY4-384" fmla="*/ 3629023 h 3776887"/>
                  <a:gd name="connsiteX5-385" fmla="*/ 166689 w 273845"/>
                  <a:gd name="connsiteY5-386" fmla="*/ 3776661 h 3776887"/>
                  <a:gd name="connsiteX6-387" fmla="*/ 104776 w 273845"/>
                  <a:gd name="connsiteY6-388" fmla="*/ 3664743 h 3776887"/>
                  <a:gd name="connsiteX7-389" fmla="*/ 57151 w 273845"/>
                  <a:gd name="connsiteY7-390" fmla="*/ 3750467 h 3776887"/>
                  <a:gd name="connsiteX8-391" fmla="*/ 1 w 273845"/>
                  <a:gd name="connsiteY8-392" fmla="*/ 3609974 h 3776887"/>
                  <a:gd name="connsiteX9-393" fmla="*/ 0 w 273845"/>
                  <a:gd name="connsiteY9-394" fmla="*/ 0 h 3776887"/>
                  <a:gd name="connsiteX0-395" fmla="*/ 0 w 273845"/>
                  <a:gd name="connsiteY0-396" fmla="*/ 0 h 3776887"/>
                  <a:gd name="connsiteX1-397" fmla="*/ 272825 w 273845"/>
                  <a:gd name="connsiteY1-398" fmla="*/ 0 h 3776887"/>
                  <a:gd name="connsiteX2-399" fmla="*/ 273845 w 273845"/>
                  <a:gd name="connsiteY2-400" fmla="*/ 3581399 h 3776887"/>
                  <a:gd name="connsiteX3-401" fmla="*/ 247651 w 273845"/>
                  <a:gd name="connsiteY3-402" fmla="*/ 3702843 h 3776887"/>
                  <a:gd name="connsiteX4-403" fmla="*/ 228601 w 273845"/>
                  <a:gd name="connsiteY4-404" fmla="*/ 3629023 h 3776887"/>
                  <a:gd name="connsiteX5-405" fmla="*/ 166689 w 273845"/>
                  <a:gd name="connsiteY5-406" fmla="*/ 3776661 h 3776887"/>
                  <a:gd name="connsiteX6-407" fmla="*/ 104776 w 273845"/>
                  <a:gd name="connsiteY6-408" fmla="*/ 3664743 h 3776887"/>
                  <a:gd name="connsiteX7-409" fmla="*/ 57151 w 273845"/>
                  <a:gd name="connsiteY7-410" fmla="*/ 3750467 h 3776887"/>
                  <a:gd name="connsiteX8-411" fmla="*/ 1 w 273845"/>
                  <a:gd name="connsiteY8-412" fmla="*/ 3609974 h 3776887"/>
                  <a:gd name="connsiteX9-413" fmla="*/ 0 w 273845"/>
                  <a:gd name="connsiteY9-414" fmla="*/ 0 h 3776887"/>
                  <a:gd name="connsiteX0-415" fmla="*/ 0 w 273845"/>
                  <a:gd name="connsiteY0-416" fmla="*/ 0 h 3776859"/>
                  <a:gd name="connsiteX1-417" fmla="*/ 272825 w 273845"/>
                  <a:gd name="connsiteY1-418" fmla="*/ 0 h 3776859"/>
                  <a:gd name="connsiteX2-419" fmla="*/ 273845 w 273845"/>
                  <a:gd name="connsiteY2-420" fmla="*/ 3581399 h 3776859"/>
                  <a:gd name="connsiteX3-421" fmla="*/ 247651 w 273845"/>
                  <a:gd name="connsiteY3-422" fmla="*/ 3702843 h 3776859"/>
                  <a:gd name="connsiteX4-423" fmla="*/ 223839 w 273845"/>
                  <a:gd name="connsiteY4-424" fmla="*/ 3631404 h 3776859"/>
                  <a:gd name="connsiteX5-425" fmla="*/ 166689 w 273845"/>
                  <a:gd name="connsiteY5-426" fmla="*/ 3776661 h 3776859"/>
                  <a:gd name="connsiteX6-427" fmla="*/ 104776 w 273845"/>
                  <a:gd name="connsiteY6-428" fmla="*/ 3664743 h 3776859"/>
                  <a:gd name="connsiteX7-429" fmla="*/ 57151 w 273845"/>
                  <a:gd name="connsiteY7-430" fmla="*/ 3750467 h 3776859"/>
                  <a:gd name="connsiteX8-431" fmla="*/ 1 w 273845"/>
                  <a:gd name="connsiteY8-432" fmla="*/ 3609974 h 3776859"/>
                  <a:gd name="connsiteX9-433" fmla="*/ 0 w 273845"/>
                  <a:gd name="connsiteY9-434" fmla="*/ 0 h 3776859"/>
                  <a:gd name="connsiteX0-435" fmla="*/ 0 w 273845"/>
                  <a:gd name="connsiteY0-436" fmla="*/ 0 h 3776859"/>
                  <a:gd name="connsiteX1-437" fmla="*/ 272825 w 273845"/>
                  <a:gd name="connsiteY1-438" fmla="*/ 0 h 3776859"/>
                  <a:gd name="connsiteX2-439" fmla="*/ 273845 w 273845"/>
                  <a:gd name="connsiteY2-440" fmla="*/ 3581399 h 3776859"/>
                  <a:gd name="connsiteX3-441" fmla="*/ 247651 w 273845"/>
                  <a:gd name="connsiteY3-442" fmla="*/ 3702843 h 3776859"/>
                  <a:gd name="connsiteX4-443" fmla="*/ 223839 w 273845"/>
                  <a:gd name="connsiteY4-444" fmla="*/ 3631404 h 3776859"/>
                  <a:gd name="connsiteX5-445" fmla="*/ 166689 w 273845"/>
                  <a:gd name="connsiteY5-446" fmla="*/ 3776661 h 3776859"/>
                  <a:gd name="connsiteX6-447" fmla="*/ 104776 w 273845"/>
                  <a:gd name="connsiteY6-448" fmla="*/ 3664743 h 3776859"/>
                  <a:gd name="connsiteX7-449" fmla="*/ 57151 w 273845"/>
                  <a:gd name="connsiteY7-450" fmla="*/ 3750467 h 3776859"/>
                  <a:gd name="connsiteX8-451" fmla="*/ 1 w 273845"/>
                  <a:gd name="connsiteY8-452" fmla="*/ 3609974 h 3776859"/>
                  <a:gd name="connsiteX9-453" fmla="*/ 0 w 273845"/>
                  <a:gd name="connsiteY9-454" fmla="*/ 0 h 3776859"/>
                  <a:gd name="connsiteX0-455" fmla="*/ 0 w 273894"/>
                  <a:gd name="connsiteY0-456" fmla="*/ 0 h 3776859"/>
                  <a:gd name="connsiteX1-457" fmla="*/ 272825 w 273894"/>
                  <a:gd name="connsiteY1-458" fmla="*/ 0 h 3776859"/>
                  <a:gd name="connsiteX2-459" fmla="*/ 273845 w 273894"/>
                  <a:gd name="connsiteY2-460" fmla="*/ 3581399 h 3776859"/>
                  <a:gd name="connsiteX3-461" fmla="*/ 247651 w 273894"/>
                  <a:gd name="connsiteY3-462" fmla="*/ 3702843 h 3776859"/>
                  <a:gd name="connsiteX4-463" fmla="*/ 223839 w 273894"/>
                  <a:gd name="connsiteY4-464" fmla="*/ 3631404 h 3776859"/>
                  <a:gd name="connsiteX5-465" fmla="*/ 166689 w 273894"/>
                  <a:gd name="connsiteY5-466" fmla="*/ 3776661 h 3776859"/>
                  <a:gd name="connsiteX6-467" fmla="*/ 104776 w 273894"/>
                  <a:gd name="connsiteY6-468" fmla="*/ 3664743 h 3776859"/>
                  <a:gd name="connsiteX7-469" fmla="*/ 57151 w 273894"/>
                  <a:gd name="connsiteY7-470" fmla="*/ 3750467 h 3776859"/>
                  <a:gd name="connsiteX8-471" fmla="*/ 1 w 273894"/>
                  <a:gd name="connsiteY8-472" fmla="*/ 3609974 h 3776859"/>
                  <a:gd name="connsiteX9-473" fmla="*/ 0 w 273894"/>
                  <a:gd name="connsiteY9-474" fmla="*/ 0 h 3776859"/>
                  <a:gd name="connsiteX0-475" fmla="*/ 0 w 273894"/>
                  <a:gd name="connsiteY0-476" fmla="*/ 0 h 3776859"/>
                  <a:gd name="connsiteX1-477" fmla="*/ 272825 w 273894"/>
                  <a:gd name="connsiteY1-478" fmla="*/ 0 h 3776859"/>
                  <a:gd name="connsiteX2-479" fmla="*/ 273845 w 273894"/>
                  <a:gd name="connsiteY2-480" fmla="*/ 3581399 h 3776859"/>
                  <a:gd name="connsiteX3-481" fmla="*/ 247651 w 273894"/>
                  <a:gd name="connsiteY3-482" fmla="*/ 3702843 h 3776859"/>
                  <a:gd name="connsiteX4-483" fmla="*/ 223839 w 273894"/>
                  <a:gd name="connsiteY4-484" fmla="*/ 3631404 h 3776859"/>
                  <a:gd name="connsiteX5-485" fmla="*/ 166689 w 273894"/>
                  <a:gd name="connsiteY5-486" fmla="*/ 3776661 h 3776859"/>
                  <a:gd name="connsiteX6-487" fmla="*/ 104776 w 273894"/>
                  <a:gd name="connsiteY6-488" fmla="*/ 3664743 h 3776859"/>
                  <a:gd name="connsiteX7-489" fmla="*/ 57151 w 273894"/>
                  <a:gd name="connsiteY7-490" fmla="*/ 3750467 h 3776859"/>
                  <a:gd name="connsiteX8-491" fmla="*/ 1 w 273894"/>
                  <a:gd name="connsiteY8-492" fmla="*/ 3609974 h 3776859"/>
                  <a:gd name="connsiteX9-493" fmla="*/ 0 w 273894"/>
                  <a:gd name="connsiteY9-494" fmla="*/ 0 h 3776859"/>
                  <a:gd name="connsiteX0-495" fmla="*/ 0 w 273845"/>
                  <a:gd name="connsiteY0-496" fmla="*/ 0 h 3776859"/>
                  <a:gd name="connsiteX1-497" fmla="*/ 272825 w 273845"/>
                  <a:gd name="connsiteY1-498" fmla="*/ 0 h 3776859"/>
                  <a:gd name="connsiteX2-499" fmla="*/ 273845 w 273845"/>
                  <a:gd name="connsiteY2-500" fmla="*/ 3581399 h 3776859"/>
                  <a:gd name="connsiteX3-501" fmla="*/ 247651 w 273845"/>
                  <a:gd name="connsiteY3-502" fmla="*/ 3702843 h 3776859"/>
                  <a:gd name="connsiteX4-503" fmla="*/ 223839 w 273845"/>
                  <a:gd name="connsiteY4-504" fmla="*/ 3631404 h 3776859"/>
                  <a:gd name="connsiteX5-505" fmla="*/ 166689 w 273845"/>
                  <a:gd name="connsiteY5-506" fmla="*/ 3776661 h 3776859"/>
                  <a:gd name="connsiteX6-507" fmla="*/ 104776 w 273845"/>
                  <a:gd name="connsiteY6-508" fmla="*/ 3664743 h 3776859"/>
                  <a:gd name="connsiteX7-509" fmla="*/ 57151 w 273845"/>
                  <a:gd name="connsiteY7-510" fmla="*/ 3750467 h 3776859"/>
                  <a:gd name="connsiteX8-511" fmla="*/ 1 w 273845"/>
                  <a:gd name="connsiteY8-512" fmla="*/ 3609974 h 3776859"/>
                  <a:gd name="connsiteX9-513" fmla="*/ 0 w 273845"/>
                  <a:gd name="connsiteY9-514" fmla="*/ 0 h 3776859"/>
                  <a:gd name="connsiteX0-515" fmla="*/ 0 w 273845"/>
                  <a:gd name="connsiteY0-516" fmla="*/ 0 h 3776859"/>
                  <a:gd name="connsiteX1-517" fmla="*/ 272825 w 273845"/>
                  <a:gd name="connsiteY1-518" fmla="*/ 0 h 3776859"/>
                  <a:gd name="connsiteX2-519" fmla="*/ 273845 w 273845"/>
                  <a:gd name="connsiteY2-520" fmla="*/ 3581399 h 3776859"/>
                  <a:gd name="connsiteX3-521" fmla="*/ 252414 w 273845"/>
                  <a:gd name="connsiteY3-522" fmla="*/ 3702843 h 3776859"/>
                  <a:gd name="connsiteX4-523" fmla="*/ 223839 w 273845"/>
                  <a:gd name="connsiteY4-524" fmla="*/ 3631404 h 3776859"/>
                  <a:gd name="connsiteX5-525" fmla="*/ 166689 w 273845"/>
                  <a:gd name="connsiteY5-526" fmla="*/ 3776661 h 3776859"/>
                  <a:gd name="connsiteX6-527" fmla="*/ 104776 w 273845"/>
                  <a:gd name="connsiteY6-528" fmla="*/ 3664743 h 3776859"/>
                  <a:gd name="connsiteX7-529" fmla="*/ 57151 w 273845"/>
                  <a:gd name="connsiteY7-530" fmla="*/ 3750467 h 3776859"/>
                  <a:gd name="connsiteX8-531" fmla="*/ 1 w 273845"/>
                  <a:gd name="connsiteY8-532" fmla="*/ 3609974 h 3776859"/>
                  <a:gd name="connsiteX9-533" fmla="*/ 0 w 273845"/>
                  <a:gd name="connsiteY9-534" fmla="*/ 0 h 3776859"/>
                  <a:gd name="connsiteX0-535" fmla="*/ 0 w 273845"/>
                  <a:gd name="connsiteY0-536" fmla="*/ 0 h 3776859"/>
                  <a:gd name="connsiteX1-537" fmla="*/ 272825 w 273845"/>
                  <a:gd name="connsiteY1-538" fmla="*/ 0 h 3776859"/>
                  <a:gd name="connsiteX2-539" fmla="*/ 273845 w 273845"/>
                  <a:gd name="connsiteY2-540" fmla="*/ 3581399 h 3776859"/>
                  <a:gd name="connsiteX3-541" fmla="*/ 252414 w 273845"/>
                  <a:gd name="connsiteY3-542" fmla="*/ 3702843 h 3776859"/>
                  <a:gd name="connsiteX4-543" fmla="*/ 223839 w 273845"/>
                  <a:gd name="connsiteY4-544" fmla="*/ 3631404 h 3776859"/>
                  <a:gd name="connsiteX5-545" fmla="*/ 166689 w 273845"/>
                  <a:gd name="connsiteY5-546" fmla="*/ 3776661 h 3776859"/>
                  <a:gd name="connsiteX6-547" fmla="*/ 104776 w 273845"/>
                  <a:gd name="connsiteY6-548" fmla="*/ 3664743 h 3776859"/>
                  <a:gd name="connsiteX7-549" fmla="*/ 57151 w 273845"/>
                  <a:gd name="connsiteY7-550" fmla="*/ 3750467 h 3776859"/>
                  <a:gd name="connsiteX8-551" fmla="*/ 1 w 273845"/>
                  <a:gd name="connsiteY8-552" fmla="*/ 3609974 h 3776859"/>
                  <a:gd name="connsiteX9-553" fmla="*/ 0 w 273845"/>
                  <a:gd name="connsiteY9-554" fmla="*/ 0 h 3776859"/>
                  <a:gd name="connsiteX0-555" fmla="*/ 0 w 273845"/>
                  <a:gd name="connsiteY0-556" fmla="*/ 0 h 3776859"/>
                  <a:gd name="connsiteX1-557" fmla="*/ 272825 w 273845"/>
                  <a:gd name="connsiteY1-558" fmla="*/ 0 h 3776859"/>
                  <a:gd name="connsiteX2-559" fmla="*/ 273845 w 273845"/>
                  <a:gd name="connsiteY2-560" fmla="*/ 3581399 h 3776859"/>
                  <a:gd name="connsiteX3-561" fmla="*/ 245270 w 273845"/>
                  <a:gd name="connsiteY3-562" fmla="*/ 3702843 h 3776859"/>
                  <a:gd name="connsiteX4-563" fmla="*/ 223839 w 273845"/>
                  <a:gd name="connsiteY4-564" fmla="*/ 3631404 h 3776859"/>
                  <a:gd name="connsiteX5-565" fmla="*/ 166689 w 273845"/>
                  <a:gd name="connsiteY5-566" fmla="*/ 3776661 h 3776859"/>
                  <a:gd name="connsiteX6-567" fmla="*/ 104776 w 273845"/>
                  <a:gd name="connsiteY6-568" fmla="*/ 3664743 h 3776859"/>
                  <a:gd name="connsiteX7-569" fmla="*/ 57151 w 273845"/>
                  <a:gd name="connsiteY7-570" fmla="*/ 3750467 h 3776859"/>
                  <a:gd name="connsiteX8-571" fmla="*/ 1 w 273845"/>
                  <a:gd name="connsiteY8-572" fmla="*/ 3609974 h 3776859"/>
                  <a:gd name="connsiteX9-573" fmla="*/ 0 w 273845"/>
                  <a:gd name="connsiteY9-574" fmla="*/ 0 h 3776859"/>
                  <a:gd name="connsiteX0-575" fmla="*/ 0 w 273845"/>
                  <a:gd name="connsiteY0-576" fmla="*/ 0 h 3776859"/>
                  <a:gd name="connsiteX1-577" fmla="*/ 272825 w 273845"/>
                  <a:gd name="connsiteY1-578" fmla="*/ 0 h 3776859"/>
                  <a:gd name="connsiteX2-579" fmla="*/ 273845 w 273845"/>
                  <a:gd name="connsiteY2-580" fmla="*/ 3581399 h 3776859"/>
                  <a:gd name="connsiteX3-581" fmla="*/ 245270 w 273845"/>
                  <a:gd name="connsiteY3-582" fmla="*/ 3702843 h 3776859"/>
                  <a:gd name="connsiteX4-583" fmla="*/ 223839 w 273845"/>
                  <a:gd name="connsiteY4-584" fmla="*/ 3631404 h 3776859"/>
                  <a:gd name="connsiteX5-585" fmla="*/ 166689 w 273845"/>
                  <a:gd name="connsiteY5-586" fmla="*/ 3776661 h 3776859"/>
                  <a:gd name="connsiteX6-587" fmla="*/ 104776 w 273845"/>
                  <a:gd name="connsiteY6-588" fmla="*/ 3664743 h 3776859"/>
                  <a:gd name="connsiteX7-589" fmla="*/ 57151 w 273845"/>
                  <a:gd name="connsiteY7-590" fmla="*/ 3750467 h 3776859"/>
                  <a:gd name="connsiteX8-591" fmla="*/ 1 w 273845"/>
                  <a:gd name="connsiteY8-592" fmla="*/ 3609974 h 3776859"/>
                  <a:gd name="connsiteX9-593" fmla="*/ 0 w 273845"/>
                  <a:gd name="connsiteY9-594" fmla="*/ 0 h 3776859"/>
                  <a:gd name="connsiteX0-595" fmla="*/ 0 w 273845"/>
                  <a:gd name="connsiteY0-596" fmla="*/ 0 h 3776859"/>
                  <a:gd name="connsiteX1-597" fmla="*/ 272825 w 273845"/>
                  <a:gd name="connsiteY1-598" fmla="*/ 0 h 3776859"/>
                  <a:gd name="connsiteX2-599" fmla="*/ 273845 w 273845"/>
                  <a:gd name="connsiteY2-600" fmla="*/ 3581399 h 3776859"/>
                  <a:gd name="connsiteX3-601" fmla="*/ 245270 w 273845"/>
                  <a:gd name="connsiteY3-602" fmla="*/ 3702843 h 3776859"/>
                  <a:gd name="connsiteX4-603" fmla="*/ 223839 w 273845"/>
                  <a:gd name="connsiteY4-604" fmla="*/ 3631404 h 3776859"/>
                  <a:gd name="connsiteX5-605" fmla="*/ 166689 w 273845"/>
                  <a:gd name="connsiteY5-606" fmla="*/ 3776661 h 3776859"/>
                  <a:gd name="connsiteX6-607" fmla="*/ 104776 w 273845"/>
                  <a:gd name="connsiteY6-608" fmla="*/ 3664743 h 3776859"/>
                  <a:gd name="connsiteX7-609" fmla="*/ 57151 w 273845"/>
                  <a:gd name="connsiteY7-610" fmla="*/ 3750467 h 3776859"/>
                  <a:gd name="connsiteX8-611" fmla="*/ 1 w 273845"/>
                  <a:gd name="connsiteY8-612" fmla="*/ 3609974 h 3776859"/>
                  <a:gd name="connsiteX9-613" fmla="*/ 0 w 273845"/>
                  <a:gd name="connsiteY9-614" fmla="*/ 0 h 3776859"/>
                  <a:gd name="connsiteX0-615" fmla="*/ 0 w 273845"/>
                  <a:gd name="connsiteY0-616" fmla="*/ 0 h 3776859"/>
                  <a:gd name="connsiteX1-617" fmla="*/ 272825 w 273845"/>
                  <a:gd name="connsiteY1-618" fmla="*/ 0 h 3776859"/>
                  <a:gd name="connsiteX2-619" fmla="*/ 273845 w 273845"/>
                  <a:gd name="connsiteY2-620" fmla="*/ 3581399 h 3776859"/>
                  <a:gd name="connsiteX3-621" fmla="*/ 245270 w 273845"/>
                  <a:gd name="connsiteY3-622" fmla="*/ 3702843 h 3776859"/>
                  <a:gd name="connsiteX4-623" fmla="*/ 223839 w 273845"/>
                  <a:gd name="connsiteY4-624" fmla="*/ 3631404 h 3776859"/>
                  <a:gd name="connsiteX5-625" fmla="*/ 166689 w 273845"/>
                  <a:gd name="connsiteY5-626" fmla="*/ 3776661 h 3776859"/>
                  <a:gd name="connsiteX6-627" fmla="*/ 104776 w 273845"/>
                  <a:gd name="connsiteY6-628" fmla="*/ 3664743 h 3776859"/>
                  <a:gd name="connsiteX7-629" fmla="*/ 57151 w 273845"/>
                  <a:gd name="connsiteY7-630" fmla="*/ 3750467 h 3776859"/>
                  <a:gd name="connsiteX8-631" fmla="*/ 1 w 273845"/>
                  <a:gd name="connsiteY8-632" fmla="*/ 3609974 h 3776859"/>
                  <a:gd name="connsiteX9-633" fmla="*/ 0 w 273845"/>
                  <a:gd name="connsiteY9-634" fmla="*/ 0 h 3776859"/>
                  <a:gd name="connsiteX0-635" fmla="*/ 0 w 273845"/>
                  <a:gd name="connsiteY0-636" fmla="*/ 0 h 3776859"/>
                  <a:gd name="connsiteX1-637" fmla="*/ 272825 w 273845"/>
                  <a:gd name="connsiteY1-638" fmla="*/ 0 h 3776859"/>
                  <a:gd name="connsiteX2-639" fmla="*/ 273845 w 273845"/>
                  <a:gd name="connsiteY2-640" fmla="*/ 3581399 h 3776859"/>
                  <a:gd name="connsiteX3-641" fmla="*/ 245270 w 273845"/>
                  <a:gd name="connsiteY3-642" fmla="*/ 3702843 h 3776859"/>
                  <a:gd name="connsiteX4-643" fmla="*/ 223839 w 273845"/>
                  <a:gd name="connsiteY4-644" fmla="*/ 3631404 h 3776859"/>
                  <a:gd name="connsiteX5-645" fmla="*/ 166689 w 273845"/>
                  <a:gd name="connsiteY5-646" fmla="*/ 3776661 h 3776859"/>
                  <a:gd name="connsiteX6-647" fmla="*/ 104776 w 273845"/>
                  <a:gd name="connsiteY6-648" fmla="*/ 3664743 h 3776859"/>
                  <a:gd name="connsiteX7-649" fmla="*/ 57151 w 273845"/>
                  <a:gd name="connsiteY7-650" fmla="*/ 3750467 h 3776859"/>
                  <a:gd name="connsiteX8-651" fmla="*/ 1 w 273845"/>
                  <a:gd name="connsiteY8-652" fmla="*/ 3609974 h 3776859"/>
                  <a:gd name="connsiteX9-653" fmla="*/ 0 w 273845"/>
                  <a:gd name="connsiteY9-654" fmla="*/ 0 h 3776859"/>
                  <a:gd name="connsiteX0-655" fmla="*/ 0 w 273845"/>
                  <a:gd name="connsiteY0-656" fmla="*/ 0 h 3776859"/>
                  <a:gd name="connsiteX1-657" fmla="*/ 272825 w 273845"/>
                  <a:gd name="connsiteY1-658" fmla="*/ 0 h 3776859"/>
                  <a:gd name="connsiteX2-659" fmla="*/ 273845 w 273845"/>
                  <a:gd name="connsiteY2-660" fmla="*/ 3581399 h 3776859"/>
                  <a:gd name="connsiteX3-661" fmla="*/ 245270 w 273845"/>
                  <a:gd name="connsiteY3-662" fmla="*/ 3702843 h 3776859"/>
                  <a:gd name="connsiteX4-663" fmla="*/ 223839 w 273845"/>
                  <a:gd name="connsiteY4-664" fmla="*/ 3631404 h 3776859"/>
                  <a:gd name="connsiteX5-665" fmla="*/ 166689 w 273845"/>
                  <a:gd name="connsiteY5-666" fmla="*/ 3776661 h 3776859"/>
                  <a:gd name="connsiteX6-667" fmla="*/ 104776 w 273845"/>
                  <a:gd name="connsiteY6-668" fmla="*/ 3664743 h 3776859"/>
                  <a:gd name="connsiteX7-669" fmla="*/ 57151 w 273845"/>
                  <a:gd name="connsiteY7-670" fmla="*/ 3750467 h 3776859"/>
                  <a:gd name="connsiteX8-671" fmla="*/ 1 w 273845"/>
                  <a:gd name="connsiteY8-672" fmla="*/ 3609974 h 3776859"/>
                  <a:gd name="connsiteX9-673" fmla="*/ 0 w 273845"/>
                  <a:gd name="connsiteY9-674" fmla="*/ 0 h 3776859"/>
                  <a:gd name="connsiteX0-675" fmla="*/ 0 w 273845"/>
                  <a:gd name="connsiteY0-676" fmla="*/ 0 h 3776859"/>
                  <a:gd name="connsiteX1-677" fmla="*/ 272825 w 273845"/>
                  <a:gd name="connsiteY1-678" fmla="*/ 0 h 3776859"/>
                  <a:gd name="connsiteX2-679" fmla="*/ 273845 w 273845"/>
                  <a:gd name="connsiteY2-680" fmla="*/ 3581399 h 3776859"/>
                  <a:gd name="connsiteX3-681" fmla="*/ 245270 w 273845"/>
                  <a:gd name="connsiteY3-682" fmla="*/ 3702843 h 3776859"/>
                  <a:gd name="connsiteX4-683" fmla="*/ 223839 w 273845"/>
                  <a:gd name="connsiteY4-684" fmla="*/ 3631404 h 3776859"/>
                  <a:gd name="connsiteX5-685" fmla="*/ 166689 w 273845"/>
                  <a:gd name="connsiteY5-686" fmla="*/ 3776661 h 3776859"/>
                  <a:gd name="connsiteX6-687" fmla="*/ 104776 w 273845"/>
                  <a:gd name="connsiteY6-688" fmla="*/ 3664743 h 3776859"/>
                  <a:gd name="connsiteX7-689" fmla="*/ 57151 w 273845"/>
                  <a:gd name="connsiteY7-690" fmla="*/ 3750467 h 3776859"/>
                  <a:gd name="connsiteX8-691" fmla="*/ 1 w 273845"/>
                  <a:gd name="connsiteY8-692" fmla="*/ 3609974 h 3776859"/>
                  <a:gd name="connsiteX9-693" fmla="*/ 0 w 273845"/>
                  <a:gd name="connsiteY9-694" fmla="*/ 0 h 3776859"/>
                  <a:gd name="connsiteX0-695" fmla="*/ 0 w 273845"/>
                  <a:gd name="connsiteY0-696" fmla="*/ 0 h 3776859"/>
                  <a:gd name="connsiteX1-697" fmla="*/ 272825 w 273845"/>
                  <a:gd name="connsiteY1-698" fmla="*/ 0 h 3776859"/>
                  <a:gd name="connsiteX2-699" fmla="*/ 273845 w 273845"/>
                  <a:gd name="connsiteY2-700" fmla="*/ 3581399 h 3776859"/>
                  <a:gd name="connsiteX3-701" fmla="*/ 245270 w 273845"/>
                  <a:gd name="connsiteY3-702" fmla="*/ 3702843 h 3776859"/>
                  <a:gd name="connsiteX4-703" fmla="*/ 223839 w 273845"/>
                  <a:gd name="connsiteY4-704" fmla="*/ 3631404 h 3776859"/>
                  <a:gd name="connsiteX5-705" fmla="*/ 166689 w 273845"/>
                  <a:gd name="connsiteY5-706" fmla="*/ 3776661 h 3776859"/>
                  <a:gd name="connsiteX6-707" fmla="*/ 104776 w 273845"/>
                  <a:gd name="connsiteY6-708" fmla="*/ 3664743 h 3776859"/>
                  <a:gd name="connsiteX7-709" fmla="*/ 57151 w 273845"/>
                  <a:gd name="connsiteY7-710" fmla="*/ 3750467 h 3776859"/>
                  <a:gd name="connsiteX8-711" fmla="*/ 1 w 273845"/>
                  <a:gd name="connsiteY8-712" fmla="*/ 3609974 h 3776859"/>
                  <a:gd name="connsiteX9-713" fmla="*/ 0 w 273845"/>
                  <a:gd name="connsiteY9-714" fmla="*/ 0 h 37768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89" y="connsiteY9-90"/>
                  </a:cxn>
                </a:cxnLst>
                <a:rect l="l" t="t" r="r" b="b"/>
                <a:pathLst>
                  <a:path w="273845" h="3776859">
                    <a:moveTo>
                      <a:pt x="0" y="0"/>
                    </a:moveTo>
                    <a:lnTo>
                      <a:pt x="272825" y="0"/>
                    </a:lnTo>
                    <a:lnTo>
                      <a:pt x="273845" y="3581399"/>
                    </a:lnTo>
                    <a:cubicBezTo>
                      <a:pt x="269876" y="3659980"/>
                      <a:pt x="258763" y="3688555"/>
                      <a:pt x="245270" y="3702843"/>
                    </a:cubicBezTo>
                    <a:cubicBezTo>
                      <a:pt x="228204" y="3675061"/>
                      <a:pt x="236936" y="3619101"/>
                      <a:pt x="223839" y="3631404"/>
                    </a:cubicBezTo>
                    <a:cubicBezTo>
                      <a:pt x="210742" y="3643707"/>
                      <a:pt x="186533" y="3771105"/>
                      <a:pt x="166689" y="3776661"/>
                    </a:cubicBezTo>
                    <a:cubicBezTo>
                      <a:pt x="146845" y="3782217"/>
                      <a:pt x="123032" y="3669109"/>
                      <a:pt x="104776" y="3664743"/>
                    </a:cubicBezTo>
                    <a:cubicBezTo>
                      <a:pt x="86520" y="3660377"/>
                      <a:pt x="74614" y="3759595"/>
                      <a:pt x="57151" y="3750467"/>
                    </a:cubicBezTo>
                    <a:cubicBezTo>
                      <a:pt x="28576" y="3725068"/>
                      <a:pt x="9527" y="3661568"/>
                      <a:pt x="1" y="3609974"/>
                    </a:cubicBezTo>
                    <a:cubicBezTo>
                      <a:pt x="1" y="2406649"/>
                      <a:pt x="0" y="1203325"/>
                      <a:pt x="0" y="0"/>
                    </a:cubicBezTo>
                    <a:close/>
                  </a:path>
                </a:pathLst>
              </a:custGeom>
              <a:gradFill flip="none" rotWithShape="1">
                <a:gsLst>
                  <a:gs pos="83000">
                    <a:schemeClr val="tx2"/>
                  </a:gs>
                  <a:gs pos="82000">
                    <a:schemeClr val="tx2"/>
                  </a:gs>
                  <a:gs pos="34000">
                    <a:schemeClr val="tx2">
                      <a:lumMod val="75000"/>
                    </a:schemeClr>
                  </a:gs>
                  <a:gs pos="0">
                    <a:schemeClr val="tx2"/>
                  </a:gs>
                  <a:gs pos="38000">
                    <a:schemeClr val="tx2"/>
                  </a:gs>
                  <a:gs pos="100000">
                    <a:schemeClr val="tx2"/>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96" name="Rectangle 23"/>
              <p:cNvSpPr/>
              <p:nvPr/>
            </p:nvSpPr>
            <p:spPr>
              <a:xfrm>
                <a:off x="1374774" y="1417118"/>
                <a:ext cx="272825" cy="590550"/>
              </a:xfrm>
              <a:prstGeom prst="rect">
                <a:avLst/>
              </a:prstGeom>
              <a:gradFill flip="none" rotWithShape="1">
                <a:gsLst>
                  <a:gs pos="0">
                    <a:schemeClr val="bg1">
                      <a:lumMod val="75000"/>
                    </a:schemeClr>
                  </a:gs>
                  <a:gs pos="27000">
                    <a:srgbClr val="F2F2F2">
                      <a:lumMod val="0"/>
                      <a:lumOff val="100000"/>
                    </a:srgbClr>
                  </a:gs>
                  <a:gs pos="100000">
                    <a:schemeClr val="bg1">
                      <a:lumMod val="50000"/>
                    </a:schemeClr>
                  </a:gs>
                </a:gsLst>
                <a:lin ang="108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97" name="Rectangle 24"/>
              <p:cNvSpPr/>
              <p:nvPr/>
            </p:nvSpPr>
            <p:spPr>
              <a:xfrm>
                <a:off x="1404710" y="1213680"/>
                <a:ext cx="212954" cy="203438"/>
              </a:xfrm>
              <a:prstGeom prst="rect">
                <a:avLst/>
              </a:prstGeom>
              <a:solidFill>
                <a:schemeClr val="tx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98" name="Freeform 25"/>
              <p:cNvSpPr/>
              <p:nvPr/>
            </p:nvSpPr>
            <p:spPr>
              <a:xfrm rot="5400000">
                <a:off x="1396885" y="6250198"/>
                <a:ext cx="228600" cy="73152"/>
              </a:xfrm>
              <a:custGeom>
                <a:avLst/>
                <a:gdLst>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0-1" fmla="*/ 0 w 226544"/>
                  <a:gd name="connsiteY0-2" fmla="*/ 35306 h 70612"/>
                  <a:gd name="connsiteX1-3" fmla="*/ 27685 w 226544"/>
                  <a:gd name="connsiteY1-4" fmla="*/ 0 h 70612"/>
                  <a:gd name="connsiteX2-5" fmla="*/ 226544 w 226544"/>
                  <a:gd name="connsiteY2-6" fmla="*/ 35306 h 70612"/>
                  <a:gd name="connsiteX3-7" fmla="*/ 27685 w 226544"/>
                  <a:gd name="connsiteY3-8" fmla="*/ 70612 h 70612"/>
                  <a:gd name="connsiteX4" fmla="*/ 0 w 226544"/>
                  <a:gd name="connsiteY4" fmla="*/ 35306 h 70612"/>
                  <a:gd name="connsiteX0-9" fmla="*/ 0 w 226544"/>
                  <a:gd name="connsiteY0-10" fmla="*/ 35306 h 70612"/>
                  <a:gd name="connsiteX1-11" fmla="*/ 27685 w 226544"/>
                  <a:gd name="connsiteY1-12" fmla="*/ 0 h 70612"/>
                  <a:gd name="connsiteX2-13" fmla="*/ 226544 w 226544"/>
                  <a:gd name="connsiteY2-14" fmla="*/ 35306 h 70612"/>
                  <a:gd name="connsiteX3-15" fmla="*/ 27685 w 226544"/>
                  <a:gd name="connsiteY3-16" fmla="*/ 70612 h 70612"/>
                  <a:gd name="connsiteX4-17" fmla="*/ 0 w 226544"/>
                  <a:gd name="connsiteY4-18" fmla="*/ 35306 h 70612"/>
                  <a:gd name="connsiteX0-19" fmla="*/ 0 w 226544"/>
                  <a:gd name="connsiteY0-20" fmla="*/ 35306 h 70612"/>
                  <a:gd name="connsiteX1-21" fmla="*/ 27685 w 226544"/>
                  <a:gd name="connsiteY1-22" fmla="*/ 0 h 70612"/>
                  <a:gd name="connsiteX2-23" fmla="*/ 226544 w 226544"/>
                  <a:gd name="connsiteY2-24" fmla="*/ 35306 h 70612"/>
                  <a:gd name="connsiteX3-25" fmla="*/ 27685 w 226544"/>
                  <a:gd name="connsiteY3-26" fmla="*/ 70612 h 70612"/>
                  <a:gd name="connsiteX4-27" fmla="*/ 0 w 226544"/>
                  <a:gd name="connsiteY4-28" fmla="*/ 35306 h 70612"/>
                  <a:gd name="connsiteX0-29" fmla="*/ 0 w 226544"/>
                  <a:gd name="connsiteY0-30" fmla="*/ 35306 h 70612"/>
                  <a:gd name="connsiteX1-31" fmla="*/ 27685 w 226544"/>
                  <a:gd name="connsiteY1-32" fmla="*/ 0 h 70612"/>
                  <a:gd name="connsiteX2-33" fmla="*/ 226544 w 226544"/>
                  <a:gd name="connsiteY2-34" fmla="*/ 35306 h 70612"/>
                  <a:gd name="connsiteX3-35" fmla="*/ 27685 w 226544"/>
                  <a:gd name="connsiteY3-36" fmla="*/ 70612 h 70612"/>
                  <a:gd name="connsiteX4-37" fmla="*/ 0 w 226544"/>
                  <a:gd name="connsiteY4-38" fmla="*/ 35306 h 70612"/>
                  <a:gd name="connsiteX0-39" fmla="*/ 0 w 226544"/>
                  <a:gd name="connsiteY0-40" fmla="*/ 35306 h 70612"/>
                  <a:gd name="connsiteX1-41" fmla="*/ 27685 w 226544"/>
                  <a:gd name="connsiteY1-42" fmla="*/ 0 h 70612"/>
                  <a:gd name="connsiteX2-43" fmla="*/ 226544 w 226544"/>
                  <a:gd name="connsiteY2-44" fmla="*/ 35306 h 70612"/>
                  <a:gd name="connsiteX3-45" fmla="*/ 27685 w 226544"/>
                  <a:gd name="connsiteY3-46" fmla="*/ 70612 h 70612"/>
                  <a:gd name="connsiteX4-47" fmla="*/ 0 w 226544"/>
                  <a:gd name="connsiteY4-48" fmla="*/ 35306 h 70612"/>
                  <a:gd name="connsiteX0-49" fmla="*/ 0 w 226544"/>
                  <a:gd name="connsiteY0-50" fmla="*/ 35306 h 70612"/>
                  <a:gd name="connsiteX1-51" fmla="*/ 27685 w 226544"/>
                  <a:gd name="connsiteY1-52" fmla="*/ 0 h 70612"/>
                  <a:gd name="connsiteX2-53" fmla="*/ 226544 w 226544"/>
                  <a:gd name="connsiteY2-54" fmla="*/ 35306 h 70612"/>
                  <a:gd name="connsiteX3-55" fmla="*/ 27685 w 226544"/>
                  <a:gd name="connsiteY3-56" fmla="*/ 70612 h 70612"/>
                  <a:gd name="connsiteX4-57" fmla="*/ 0 w 226544"/>
                  <a:gd name="connsiteY4-58" fmla="*/ 35306 h 70612"/>
                  <a:gd name="connsiteX0-59" fmla="*/ 0 w 226544"/>
                  <a:gd name="connsiteY0-60" fmla="*/ 35306 h 70612"/>
                  <a:gd name="connsiteX1-61" fmla="*/ 27685 w 226544"/>
                  <a:gd name="connsiteY1-62" fmla="*/ 0 h 70612"/>
                  <a:gd name="connsiteX2-63" fmla="*/ 226544 w 226544"/>
                  <a:gd name="connsiteY2-64" fmla="*/ 35306 h 70612"/>
                  <a:gd name="connsiteX3-65" fmla="*/ 27685 w 226544"/>
                  <a:gd name="connsiteY3-66" fmla="*/ 70612 h 70612"/>
                  <a:gd name="connsiteX4-67" fmla="*/ 0 w 226544"/>
                  <a:gd name="connsiteY4-68" fmla="*/ 35306 h 70612"/>
                  <a:gd name="connsiteX0-69" fmla="*/ 0 w 226544"/>
                  <a:gd name="connsiteY0-70" fmla="*/ 35306 h 70612"/>
                  <a:gd name="connsiteX1-71" fmla="*/ 27685 w 226544"/>
                  <a:gd name="connsiteY1-72" fmla="*/ 0 h 70612"/>
                  <a:gd name="connsiteX2-73" fmla="*/ 226544 w 226544"/>
                  <a:gd name="connsiteY2-74" fmla="*/ 35306 h 70612"/>
                  <a:gd name="connsiteX3-75" fmla="*/ 27685 w 226544"/>
                  <a:gd name="connsiteY3-76" fmla="*/ 70612 h 70612"/>
                  <a:gd name="connsiteX4-77" fmla="*/ 0 w 226544"/>
                  <a:gd name="connsiteY4-78" fmla="*/ 35306 h 70612"/>
                  <a:gd name="connsiteX0-79" fmla="*/ 0 w 226544"/>
                  <a:gd name="connsiteY0-80" fmla="*/ 35306 h 70612"/>
                  <a:gd name="connsiteX1-81" fmla="*/ 27685 w 226544"/>
                  <a:gd name="connsiteY1-82" fmla="*/ 0 h 70612"/>
                  <a:gd name="connsiteX2-83" fmla="*/ 226544 w 226544"/>
                  <a:gd name="connsiteY2-84" fmla="*/ 35306 h 70612"/>
                  <a:gd name="connsiteX3-85" fmla="*/ 27685 w 226544"/>
                  <a:gd name="connsiteY3-86" fmla="*/ 70612 h 70612"/>
                  <a:gd name="connsiteX4-87" fmla="*/ 0 w 226544"/>
                  <a:gd name="connsiteY4-88" fmla="*/ 35306 h 70612"/>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226544" h="70612">
                    <a:moveTo>
                      <a:pt x="0" y="35306"/>
                    </a:moveTo>
                    <a:cubicBezTo>
                      <a:pt x="1521" y="15316"/>
                      <a:pt x="12805" y="4576"/>
                      <a:pt x="27685" y="0"/>
                    </a:cubicBezTo>
                    <a:lnTo>
                      <a:pt x="226544" y="35306"/>
                    </a:lnTo>
                    <a:lnTo>
                      <a:pt x="27685" y="70612"/>
                    </a:lnTo>
                    <a:cubicBezTo>
                      <a:pt x="11264" y="65009"/>
                      <a:pt x="1007" y="52726"/>
                      <a:pt x="0" y="35306"/>
                    </a:cubicBezTo>
                    <a:close/>
                  </a:path>
                </a:pathLst>
              </a:custGeom>
              <a:solidFill>
                <a:srgbClr val="4C504C"/>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cxnSp>
            <p:nvCxnSpPr>
              <p:cNvPr id="99" name="Straight Connector 26"/>
              <p:cNvCxnSpPr/>
              <p:nvPr/>
            </p:nvCxnSpPr>
            <p:spPr>
              <a:xfrm>
                <a:off x="1374774" y="148664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0" name="Straight Connector 27"/>
              <p:cNvCxnSpPr/>
              <p:nvPr/>
            </p:nvCxnSpPr>
            <p:spPr>
              <a:xfrm>
                <a:off x="1374774" y="1562425"/>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1" name="Straight Connector 28"/>
              <p:cNvCxnSpPr/>
              <p:nvPr/>
            </p:nvCxnSpPr>
            <p:spPr>
              <a:xfrm>
                <a:off x="1374774" y="1638202"/>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2" name="Straight Connector 29"/>
              <p:cNvCxnSpPr/>
              <p:nvPr/>
            </p:nvCxnSpPr>
            <p:spPr>
              <a:xfrm>
                <a:off x="1374774" y="1713979"/>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3" name="Straight Connector 30"/>
              <p:cNvCxnSpPr/>
              <p:nvPr/>
            </p:nvCxnSpPr>
            <p:spPr>
              <a:xfrm>
                <a:off x="1374774" y="1789756"/>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4" name="Straight Connector 31"/>
              <p:cNvCxnSpPr/>
              <p:nvPr/>
            </p:nvCxnSpPr>
            <p:spPr>
              <a:xfrm>
                <a:off x="1374774" y="1865533"/>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5" name="Straight Connector 32"/>
              <p:cNvCxnSpPr/>
              <p:nvPr/>
            </p:nvCxnSpPr>
            <p:spPr>
              <a:xfrm>
                <a:off x="1374774" y="194130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grpSp>
        <p:sp>
          <p:nvSpPr>
            <p:cNvPr id="43" name="Trapezoid 5"/>
            <p:cNvSpPr/>
            <p:nvPr/>
          </p:nvSpPr>
          <p:spPr>
            <a:xfrm rot="16200000">
              <a:off x="1593895" y="5184970"/>
              <a:ext cx="695326" cy="59529"/>
            </a:xfrm>
            <a:prstGeom prst="trapezoid">
              <a:avLst>
                <a:gd name="adj" fmla="val 69837"/>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44" name="Trapezoid 6"/>
            <p:cNvSpPr/>
            <p:nvPr/>
          </p:nvSpPr>
          <p:spPr>
            <a:xfrm rot="16200000">
              <a:off x="1602300" y="3928120"/>
              <a:ext cx="695326" cy="59529"/>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45" name="Trapezoid 7"/>
            <p:cNvSpPr/>
            <p:nvPr/>
          </p:nvSpPr>
          <p:spPr>
            <a:xfrm rot="16200000">
              <a:off x="1602300" y="2387362"/>
              <a:ext cx="695326" cy="59529"/>
            </a:xfrm>
            <a:prstGeom prst="trapezoid">
              <a:avLst>
                <a:gd name="adj" fmla="val 69837"/>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47" name="Pentagon 9"/>
            <p:cNvSpPr/>
            <p:nvPr/>
          </p:nvSpPr>
          <p:spPr>
            <a:xfrm>
              <a:off x="1949962" y="2144737"/>
              <a:ext cx="4066117" cy="607219"/>
            </a:xfrm>
            <a:prstGeom prst="homePlate">
              <a:avLst>
                <a:gd name="adj" fmla="val 36274"/>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dirty="0">
                <a:solidFill>
                  <a:schemeClr val="bg1"/>
                </a:solidFill>
                <a:latin typeface="+mn-ea"/>
                <a:cs typeface="+mn-ea"/>
                <a:sym typeface="Arial" panose="020B0604020202020204" pitchFamily="34" charset="0"/>
              </a:endParaRPr>
            </a:p>
          </p:txBody>
        </p:sp>
        <p:sp>
          <p:nvSpPr>
            <p:cNvPr id="48" name="Pentagon 10"/>
            <p:cNvSpPr/>
            <p:nvPr/>
          </p:nvSpPr>
          <p:spPr>
            <a:xfrm>
              <a:off x="1979728" y="3633841"/>
              <a:ext cx="4036353" cy="607219"/>
            </a:xfrm>
            <a:prstGeom prst="homePlate">
              <a:avLst>
                <a:gd name="adj" fmla="val 36274"/>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dirty="0">
                <a:solidFill>
                  <a:schemeClr val="bg1"/>
                </a:solidFill>
                <a:latin typeface="+mn-ea"/>
                <a:cs typeface="+mn-ea"/>
                <a:sym typeface="Arial" panose="020B0604020202020204" pitchFamily="34" charset="0"/>
              </a:endParaRPr>
            </a:p>
          </p:txBody>
        </p:sp>
        <p:sp>
          <p:nvSpPr>
            <p:cNvPr id="49" name="Pentagon 11"/>
            <p:cNvSpPr/>
            <p:nvPr/>
          </p:nvSpPr>
          <p:spPr>
            <a:xfrm>
              <a:off x="1957632" y="4911125"/>
              <a:ext cx="4072158" cy="607219"/>
            </a:xfrm>
            <a:prstGeom prst="homePlate">
              <a:avLst>
                <a:gd name="adj" fmla="val 36274"/>
              </a:avLst>
            </a:prstGeom>
            <a:solidFill>
              <a:schemeClr val="accent3"/>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51" name="Rectangle 33"/>
            <p:cNvSpPr/>
            <p:nvPr/>
          </p:nvSpPr>
          <p:spPr>
            <a:xfrm>
              <a:off x="2557384" y="2246534"/>
              <a:ext cx="3510755" cy="382588"/>
            </a:xfrm>
            <a:prstGeom prst="rect">
              <a:avLst/>
            </a:prstGeom>
          </p:spPr>
          <p:txBody>
            <a:bodyPr wrap="square">
              <a:spAutoFit/>
            </a:bodyPr>
            <a:lstStyle/>
            <a:p>
              <a:r>
                <a:rPr lang="en-US" altLang="zh-CN" sz="2000" b="1" dirty="0">
                  <a:solidFill>
                    <a:schemeClr val="bg1"/>
                  </a:solidFill>
                  <a:latin typeface="+mn-ea"/>
                  <a:cs typeface="+mn-ea"/>
                </a:rPr>
                <a:t>Prime </a:t>
              </a:r>
              <a:r>
                <a:rPr lang="zh-CN" altLang="zh-CN" sz="2000" b="1" dirty="0">
                  <a:solidFill>
                    <a:schemeClr val="bg1"/>
                  </a:solidFill>
                  <a:latin typeface="+mn-ea"/>
                  <a:cs typeface="+mn-ea"/>
                </a:rPr>
                <a:t>迷宫生成算法</a:t>
              </a:r>
            </a:p>
          </p:txBody>
        </p:sp>
        <p:sp>
          <p:nvSpPr>
            <p:cNvPr id="52" name="TextBox 38"/>
            <p:cNvSpPr txBox="1"/>
            <p:nvPr/>
          </p:nvSpPr>
          <p:spPr>
            <a:xfrm>
              <a:off x="1927142" y="2339064"/>
              <a:ext cx="325639" cy="380357"/>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325" b="1" dirty="0">
                  <a:solidFill>
                    <a:schemeClr val="bg1"/>
                  </a:solidFill>
                  <a:latin typeface="+mn-ea"/>
                  <a:cs typeface="+mn-ea"/>
                  <a:sym typeface="Arial" panose="020B0604020202020204" pitchFamily="34" charset="0"/>
                </a:rPr>
                <a:t>1</a:t>
              </a:r>
            </a:p>
          </p:txBody>
        </p:sp>
        <p:sp>
          <p:nvSpPr>
            <p:cNvPr id="53" name="TextBox 191"/>
            <p:cNvSpPr txBox="1"/>
            <p:nvPr/>
          </p:nvSpPr>
          <p:spPr>
            <a:xfrm>
              <a:off x="1968151" y="3774190"/>
              <a:ext cx="325639" cy="302453"/>
            </a:xfrm>
            <a:prstGeom prst="rect">
              <a:avLst/>
            </a:prstGeom>
            <a:noFill/>
            <a:effectLst/>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325" b="1" dirty="0">
                  <a:solidFill>
                    <a:schemeClr val="bg1"/>
                  </a:solidFill>
                  <a:latin typeface="+mn-ea"/>
                  <a:cs typeface="+mn-ea"/>
                  <a:sym typeface="Arial" panose="020B0604020202020204" pitchFamily="34" charset="0"/>
                </a:rPr>
                <a:t>2</a:t>
              </a:r>
            </a:p>
          </p:txBody>
        </p:sp>
        <p:sp>
          <p:nvSpPr>
            <p:cNvPr id="54" name="TextBox 192"/>
            <p:cNvSpPr txBox="1"/>
            <p:nvPr/>
          </p:nvSpPr>
          <p:spPr>
            <a:xfrm>
              <a:off x="1964850" y="5077249"/>
              <a:ext cx="325639" cy="357010"/>
            </a:xfrm>
            <a:prstGeom prst="rect">
              <a:avLst/>
            </a:prstGeom>
            <a:noFill/>
            <a:effectLst/>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325" b="1" dirty="0">
                  <a:solidFill>
                    <a:schemeClr val="bg1"/>
                  </a:solidFill>
                  <a:latin typeface="+mn-ea"/>
                  <a:cs typeface="+mn-ea"/>
                  <a:sym typeface="Arial" panose="020B0604020202020204" pitchFamily="34" charset="0"/>
                </a:rPr>
                <a:t>3</a:t>
              </a:r>
            </a:p>
          </p:txBody>
        </p:sp>
        <p:sp>
          <p:nvSpPr>
            <p:cNvPr id="56" name="Rectangle 38"/>
            <p:cNvSpPr/>
            <p:nvPr/>
          </p:nvSpPr>
          <p:spPr>
            <a:xfrm>
              <a:off x="2184456" y="3731687"/>
              <a:ext cx="3356481" cy="411527"/>
            </a:xfrm>
            <a:prstGeom prst="rect">
              <a:avLst/>
            </a:prstGeom>
          </p:spPr>
          <p:txBody>
            <a:bodyPr wrap="square">
              <a:spAutoFit/>
            </a:bodyPr>
            <a:lstStyle/>
            <a:p>
              <a:pPr algn="ctr">
                <a:lnSpc>
                  <a:spcPct val="120000"/>
                </a:lnSpc>
              </a:pPr>
              <a:r>
                <a:rPr lang="zh-CN" altLang="en-US" sz="2000" b="1" dirty="0">
                  <a:solidFill>
                    <a:schemeClr val="bg1"/>
                  </a:solidFill>
                  <a:latin typeface="+mn-ea"/>
                  <a:cs typeface="+mn-ea"/>
                </a:rPr>
                <a:t>深度</a:t>
              </a:r>
              <a:r>
                <a:rPr lang="zh-CN" altLang="zh-CN" sz="2000" b="1" dirty="0">
                  <a:solidFill>
                    <a:schemeClr val="bg1"/>
                  </a:solidFill>
                  <a:latin typeface="+mn-ea"/>
                  <a:cs typeface="+mn-ea"/>
                </a:rPr>
                <a:t>优先算法</a:t>
              </a:r>
              <a:endParaRPr lang="en-US" altLang="zh-CN" sz="2000" b="1" dirty="0">
                <a:solidFill>
                  <a:schemeClr val="bg1"/>
                </a:solidFill>
                <a:latin typeface="+mn-ea"/>
                <a:cs typeface="+mn-ea"/>
              </a:endParaRPr>
            </a:p>
          </p:txBody>
        </p:sp>
        <p:sp>
          <p:nvSpPr>
            <p:cNvPr id="58" name="Rectangle 40"/>
            <p:cNvSpPr/>
            <p:nvPr/>
          </p:nvSpPr>
          <p:spPr>
            <a:xfrm>
              <a:off x="2614728" y="5008970"/>
              <a:ext cx="2330568" cy="411527"/>
            </a:xfrm>
            <a:prstGeom prst="rect">
              <a:avLst/>
            </a:prstGeom>
          </p:spPr>
          <p:txBody>
            <a:bodyPr wrap="square">
              <a:spAutoFit/>
            </a:bodyPr>
            <a:lstStyle/>
            <a:p>
              <a:pPr algn="ctr">
                <a:lnSpc>
                  <a:spcPct val="120000"/>
                </a:lnSpc>
              </a:pPr>
              <a:r>
                <a:rPr lang="zh-CN" altLang="en-US" sz="2000" b="1" dirty="0">
                  <a:solidFill>
                    <a:schemeClr val="bg1"/>
                  </a:solidFill>
                  <a:latin typeface="+mn-ea"/>
                  <a:cs typeface="+mn-ea"/>
                  <a:sym typeface="Arial" panose="020B0604020202020204" pitchFamily="34" charset="0"/>
                </a:rPr>
                <a:t>递归分隔算法</a:t>
              </a:r>
              <a:r>
                <a:rPr lang="en-GB" sz="2000" b="1" dirty="0">
                  <a:solidFill>
                    <a:schemeClr val="bg1"/>
                  </a:solidFill>
                  <a:latin typeface="+mn-ea"/>
                  <a:cs typeface="+mn-ea"/>
                  <a:sym typeface="Arial" panose="020B0604020202020204" pitchFamily="34" charset="0"/>
                </a:rPr>
                <a:t> </a:t>
              </a:r>
            </a:p>
          </p:txBody>
        </p:sp>
      </p:grpSp>
      <p:sp>
        <p:nvSpPr>
          <p:cNvPr id="106" name="文本框 105"/>
          <p:cNvSpPr txBox="1"/>
          <p:nvPr/>
        </p:nvSpPr>
        <p:spPr>
          <a:xfrm>
            <a:off x="5778908" y="1738745"/>
            <a:ext cx="5544616" cy="1015663"/>
          </a:xfrm>
          <a:prstGeom prst="rect">
            <a:avLst/>
          </a:prstGeom>
          <a:solidFill>
            <a:schemeClr val="accent1">
              <a:lumMod val="40000"/>
              <a:lumOff val="60000"/>
            </a:schemeClr>
          </a:solidFill>
        </p:spPr>
        <p:txBody>
          <a:bodyPr wrap="square" rtlCol="0">
            <a:spAutoFit/>
          </a:bodyPr>
          <a:lstStyle/>
          <a:p>
            <a:r>
              <a:rPr lang="zh-CN" altLang="en-US" sz="2000" dirty="0">
                <a:solidFill>
                  <a:schemeClr val="accent1">
                    <a:lumMod val="75000"/>
                  </a:schemeClr>
                </a:solidFill>
              </a:rPr>
              <a:t>图论中的一种算法，可在加权连通图里搜索最小生成树。找出两两顶点间的最小权值，然后连线，但不可构成回路</a:t>
            </a:r>
            <a:r>
              <a:rPr lang="zh-CN" altLang="zh-CN" sz="2000" dirty="0">
                <a:solidFill>
                  <a:schemeClr val="accent1">
                    <a:lumMod val="75000"/>
                  </a:schemeClr>
                </a:solidFill>
              </a:rPr>
              <a:t>。</a:t>
            </a:r>
            <a:endParaRPr lang="zh-CN" altLang="en-US" sz="2000" dirty="0">
              <a:solidFill>
                <a:schemeClr val="accent1">
                  <a:lumMod val="75000"/>
                </a:schemeClr>
              </a:solidFill>
            </a:endParaRPr>
          </a:p>
        </p:txBody>
      </p:sp>
      <p:sp>
        <p:nvSpPr>
          <p:cNvPr id="107" name="文本框 106"/>
          <p:cNvSpPr txBox="1"/>
          <p:nvPr/>
        </p:nvSpPr>
        <p:spPr>
          <a:xfrm>
            <a:off x="5778908" y="3080094"/>
            <a:ext cx="5561561" cy="1323439"/>
          </a:xfrm>
          <a:prstGeom prst="rect">
            <a:avLst/>
          </a:prstGeom>
          <a:solidFill>
            <a:schemeClr val="tx2">
              <a:lumMod val="20000"/>
              <a:lumOff val="80000"/>
            </a:schemeClr>
          </a:solidFill>
        </p:spPr>
        <p:txBody>
          <a:bodyPr wrap="square" rtlCol="0">
            <a:spAutoFit/>
          </a:bodyPr>
          <a:lstStyle/>
          <a:p>
            <a:r>
              <a:rPr lang="en-US" altLang="zh-CN" sz="2000" dirty="0">
                <a:solidFill>
                  <a:schemeClr val="accent1">
                    <a:lumMod val="75000"/>
                  </a:schemeClr>
                </a:solidFill>
              </a:rPr>
              <a:t>DFS</a:t>
            </a:r>
            <a:r>
              <a:rPr lang="zh-CN" altLang="zh-CN" sz="2000" dirty="0">
                <a:solidFill>
                  <a:schemeClr val="accent1">
                    <a:lumMod val="75000"/>
                  </a:schemeClr>
                </a:solidFill>
              </a:rPr>
              <a:t>即深度优先搜索算法，属于图的遍历算法中的一种，其搜索过程简要来说是对一个可能的分支路径深入到不能再深入为止，而且每个节点都只会搜索一次。</a:t>
            </a:r>
            <a:endParaRPr lang="zh-CN" altLang="en-US" sz="2000" dirty="0">
              <a:solidFill>
                <a:schemeClr val="accent1">
                  <a:lumMod val="75000"/>
                </a:schemeClr>
              </a:solidFill>
            </a:endParaRPr>
          </a:p>
        </p:txBody>
      </p:sp>
      <p:sp>
        <p:nvSpPr>
          <p:cNvPr id="2" name="文本框 1"/>
          <p:cNvSpPr txBox="1"/>
          <p:nvPr/>
        </p:nvSpPr>
        <p:spPr>
          <a:xfrm>
            <a:off x="5778908" y="4741148"/>
            <a:ext cx="5561561" cy="1532984"/>
          </a:xfrm>
          <a:prstGeom prst="rect">
            <a:avLst/>
          </a:prstGeom>
          <a:solidFill>
            <a:schemeClr val="accent1">
              <a:lumMod val="40000"/>
              <a:lumOff val="60000"/>
            </a:schemeClr>
          </a:solidFill>
        </p:spPr>
        <p:txBody>
          <a:bodyPr wrap="square" rtlCol="0" anchor="ctr">
            <a:spAutoFit/>
          </a:bodyPr>
          <a:lstStyle/>
          <a:p>
            <a:pPr>
              <a:lnSpc>
                <a:spcPct val="120000"/>
              </a:lnSpc>
            </a:pPr>
            <a:r>
              <a:rPr lang="zh-CN" altLang="zh-CN" sz="2000" dirty="0">
                <a:solidFill>
                  <a:schemeClr val="accent1">
                    <a:lumMod val="75000"/>
                  </a:schemeClr>
                </a:solidFill>
              </a:rPr>
              <a:t>把迷宫分割成四个新区域</a:t>
            </a:r>
            <a:r>
              <a:rPr lang="zh-CN" altLang="en-US" sz="2000" dirty="0">
                <a:solidFill>
                  <a:schemeClr val="accent1">
                    <a:lumMod val="75000"/>
                  </a:schemeClr>
                </a:solidFill>
              </a:rPr>
              <a:t>，</a:t>
            </a:r>
            <a:r>
              <a:rPr lang="zh-CN" altLang="zh-CN" sz="2000" dirty="0">
                <a:solidFill>
                  <a:schemeClr val="accent1">
                    <a:lumMod val="75000"/>
                  </a:schemeClr>
                </a:solidFill>
              </a:rPr>
              <a:t>随机选择三面墙打通，这时原本隔开的四个区域又被打通了。以此类推，在四个新区域内继续设墙分割区域，然后把墙打通，直到不能继续分割才结束。</a:t>
            </a:r>
            <a:endParaRPr lang="zh-CN" altLang="en-US" sz="2000" dirty="0">
              <a:solidFill>
                <a:schemeClr val="accent1">
                  <a:lumMod val="75000"/>
                </a:schemeClr>
              </a:solidFill>
            </a:endParaRPr>
          </a:p>
        </p:txBody>
      </p:sp>
    </p:spTree>
  </p:cSld>
  <p:clrMapOvr>
    <a:masterClrMapping/>
  </p:clrMapOvr>
  <p:transition spd="slow" advClick="0" advTm="3000">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圆角 6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solidFill>
                  <a:schemeClr val="tx1">
                    <a:lumMod val="65000"/>
                    <a:lumOff val="35000"/>
                  </a:schemeClr>
                </a:solidFill>
              </a:rPr>
              <a:t>随机迷宫</a:t>
            </a:r>
            <a:endParaRPr lang="en-US" altLang="zh-CN" sz="3200" dirty="0">
              <a:solidFill>
                <a:schemeClr val="tx1">
                  <a:lumMod val="65000"/>
                  <a:lumOff val="35000"/>
                </a:schemeClr>
              </a:solidFill>
            </a:endParaRPr>
          </a:p>
          <a:p>
            <a:pPr algn="ctr"/>
            <a:r>
              <a:rPr lang="zh-CN" altLang="en-US" sz="3200" dirty="0">
                <a:solidFill>
                  <a:schemeClr val="tx1">
                    <a:lumMod val="65000"/>
                    <a:lumOff val="35000"/>
                  </a:schemeClr>
                </a:solidFill>
              </a:rPr>
              <a:t>算法生成</a:t>
            </a:r>
          </a:p>
        </p:txBody>
      </p:sp>
      <p:sp>
        <p:nvSpPr>
          <p:cNvPr id="62" name="矩形: 圆角 61"/>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800475" y="1052323"/>
            <a:ext cx="3448050" cy="523220"/>
          </a:xfrm>
          <a:prstGeom prst="rect">
            <a:avLst/>
          </a:prstGeom>
          <a:solidFill>
            <a:schemeClr val="tx2">
              <a:lumMod val="20000"/>
              <a:lumOff val="80000"/>
            </a:schemeClr>
          </a:solidFill>
        </p:spPr>
        <p:txBody>
          <a:bodyPr wrap="square" rtlCol="0">
            <a:spAutoFit/>
          </a:bodyPr>
          <a:lstStyle/>
          <a:p>
            <a:r>
              <a:rPr lang="en-US" altLang="zh-CN" sz="2800" dirty="0">
                <a:solidFill>
                  <a:schemeClr val="accent1">
                    <a:lumMod val="75000"/>
                  </a:schemeClr>
                </a:solidFill>
              </a:rPr>
              <a:t>Prime </a:t>
            </a:r>
            <a:r>
              <a:rPr lang="zh-CN" altLang="zh-CN" sz="2800" dirty="0">
                <a:solidFill>
                  <a:schemeClr val="accent1">
                    <a:lumMod val="75000"/>
                  </a:schemeClr>
                </a:solidFill>
              </a:rPr>
              <a:t>迷宫生成算法</a:t>
            </a:r>
          </a:p>
        </p:txBody>
      </p:sp>
      <p:pic>
        <p:nvPicPr>
          <p:cNvPr id="5" name="图片 4" descr="IMG_256"/>
          <p:cNvPicPr>
            <a:picLocks noChangeAspect="1"/>
          </p:cNvPicPr>
          <p:nvPr/>
        </p:nvPicPr>
        <p:blipFill>
          <a:blip r:embed="rId3"/>
          <a:stretch>
            <a:fillRect/>
          </a:stretch>
        </p:blipFill>
        <p:spPr>
          <a:xfrm>
            <a:off x="6710045" y="1999215"/>
            <a:ext cx="4538980" cy="4546063"/>
          </a:xfrm>
          <a:prstGeom prst="rect">
            <a:avLst/>
          </a:prstGeom>
          <a:noFill/>
          <a:ln w="9525">
            <a:noFill/>
          </a:ln>
        </p:spPr>
      </p:pic>
      <p:sp>
        <p:nvSpPr>
          <p:cNvPr id="2" name="文本框 1"/>
          <p:cNvSpPr txBox="1"/>
          <p:nvPr/>
        </p:nvSpPr>
        <p:spPr>
          <a:xfrm>
            <a:off x="276226" y="1925825"/>
            <a:ext cx="6038850" cy="4826193"/>
          </a:xfrm>
          <a:prstGeom prst="rect">
            <a:avLst/>
          </a:prstGeom>
          <a:noFill/>
        </p:spPr>
        <p:txBody>
          <a:bodyPr wrap="square" rtlCol="0" anchor="ctr">
            <a:spAutoFit/>
          </a:bodyPr>
          <a:lstStyle/>
          <a:p>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a:t>
            </a:r>
            <a:r>
              <a:rPr lang="en-US"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1</a:t>
            </a:r>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）初始地图所有位置均设为墙</a:t>
            </a:r>
            <a:endPar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endParaRPr>
          </a:p>
          <a:p>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a:t>
            </a:r>
            <a:r>
              <a:rPr lang="en-US"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2</a:t>
            </a:r>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）任意插入一个墙体进墙队列</a:t>
            </a:r>
            <a:endPar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endParaRPr>
          </a:p>
          <a:p>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a:t>
            </a:r>
            <a:r>
              <a:rPr lang="en-US"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3</a:t>
            </a:r>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）判断此时墙体是否可以设置为路（判断依据在于上下左右四个位置是否只有一个位置是路）</a:t>
            </a:r>
            <a:endPar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endParaRPr>
          </a:p>
          <a:p>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a:t>
            </a:r>
            <a:r>
              <a:rPr lang="en-US"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4</a:t>
            </a:r>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）若设置为路，则将该位置周围（上下左右）的所有墙插入队列，接着执行</a:t>
            </a:r>
            <a:endPar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endParaRPr>
          </a:p>
          <a:p>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a:t>
            </a:r>
            <a:r>
              <a:rPr lang="en-US"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5</a:t>
            </a:r>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）若无法设置为路，直接执行</a:t>
            </a:r>
            <a:endPar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endParaRPr>
          </a:p>
          <a:p>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a:t>
            </a:r>
            <a:r>
              <a:rPr lang="en-US"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5</a:t>
            </a:r>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）从墙队列中删去当前位置所在节点</a:t>
            </a:r>
            <a:endPar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endParaRPr>
          </a:p>
          <a:p>
            <a:pPr lvl="0"/>
            <a:r>
              <a:rPr lang="zh-CN" altLang="en-US"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a:t>
            </a:r>
            <a:r>
              <a:rPr lang="en-US"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6</a:t>
            </a:r>
            <a:r>
              <a:rPr lang="zh-CN" altLang="en-US"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a:t>
            </a:r>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若墙队列不为空，则从队列中随机选取一面墙重新执行</a:t>
            </a:r>
            <a:endPar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endParaRPr>
          </a:p>
          <a:p>
            <a:pPr lvl="0"/>
            <a:r>
              <a:rPr lang="zh-CN" altLang="en-US"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a:t>
            </a:r>
            <a:r>
              <a:rPr lang="en-US"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7</a:t>
            </a:r>
            <a:r>
              <a:rPr lang="zh-CN" altLang="en-US"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a:t>
            </a:r>
            <a:r>
              <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cs typeface="宋体" panose="02010600030101010101" pitchFamily="2" charset="-122"/>
              </a:rPr>
              <a:t>直到墙队列为空</a:t>
            </a:r>
            <a:endParaRPr lang="zh-CN" altLang="zh-CN" sz="2400" dirty="0">
              <a:solidFill>
                <a:schemeClr val="tx1">
                  <a:lumMod val="75000"/>
                  <a:lumOff val="25000"/>
                </a:schemeClr>
              </a:solidFill>
              <a:effectLst/>
              <a:latin typeface="Times New Roman" panose="02020603050405020304" pitchFamily="18" charset="0"/>
              <a:ea typeface="宋体" panose="02010600030101010101" pitchFamily="2" charset="-122"/>
            </a:endParaRPr>
          </a:p>
          <a:p>
            <a:pPr>
              <a:lnSpc>
                <a:spcPct val="120000"/>
              </a:lnSpc>
            </a:pPr>
            <a:endParaRPr lang="zh-CN" altLang="en-US" dirty="0">
              <a:solidFill>
                <a:schemeClr val="tx1">
                  <a:lumMod val="75000"/>
                  <a:lumOff val="25000"/>
                </a:schemeClr>
              </a:solidFill>
            </a:endParaRPr>
          </a:p>
        </p:txBody>
      </p:sp>
    </p:spTree>
  </p:cSld>
  <p:clrMapOvr>
    <a:masterClrMapping/>
  </p:clrMapOvr>
  <p:transition spd="slow" advClick="0" advTm="3000">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318770" y="418465"/>
            <a:ext cx="12707620" cy="6771640"/>
          </a:xfrm>
          <a:prstGeom prst="rect">
            <a:avLst/>
          </a:prstGeom>
        </p:spPr>
      </p:pic>
      <p:sp>
        <p:nvSpPr>
          <p:cNvPr id="61" name="矩形: 圆角 6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dirty="0">
                <a:solidFill>
                  <a:schemeClr val="tx1">
                    <a:lumMod val="65000"/>
                    <a:lumOff val="35000"/>
                  </a:schemeClr>
                </a:solidFill>
              </a:rPr>
              <a:t>算法实现</a:t>
            </a:r>
          </a:p>
        </p:txBody>
      </p:sp>
      <p:sp>
        <p:nvSpPr>
          <p:cNvPr id="62" name="矩形: 圆角 61"/>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293492" y="1012581"/>
            <a:ext cx="2354957" cy="523220"/>
          </a:xfrm>
          <a:prstGeom prst="rect">
            <a:avLst/>
          </a:prstGeom>
          <a:solidFill>
            <a:schemeClr val="tx2">
              <a:lumMod val="20000"/>
              <a:lumOff val="80000"/>
            </a:schemeClr>
          </a:solidFill>
        </p:spPr>
        <p:txBody>
          <a:bodyPr wrap="square" rtlCol="0">
            <a:spAutoFit/>
          </a:bodyPr>
          <a:lstStyle/>
          <a:p>
            <a:r>
              <a:rPr lang="zh-CN" altLang="en-US" sz="2800" dirty="0">
                <a:solidFill>
                  <a:schemeClr val="accent1">
                    <a:lumMod val="75000"/>
                  </a:schemeClr>
                </a:solidFill>
              </a:rPr>
              <a:t>深度优先算法</a:t>
            </a:r>
          </a:p>
        </p:txBody>
      </p:sp>
      <p:sp>
        <p:nvSpPr>
          <p:cNvPr id="6" name="文本框 5"/>
          <p:cNvSpPr txBox="1"/>
          <p:nvPr/>
        </p:nvSpPr>
        <p:spPr>
          <a:xfrm>
            <a:off x="1139825" y="2125980"/>
            <a:ext cx="5998845" cy="1198880"/>
          </a:xfrm>
          <a:prstGeom prst="rect">
            <a:avLst/>
          </a:prstGeom>
          <a:noFill/>
        </p:spPr>
        <p:txBody>
          <a:bodyPr wrap="square">
            <a:spAutoFit/>
          </a:bodyPr>
          <a:lstStyle/>
          <a:p>
            <a:r>
              <a:rPr lang="en-US" altLang="zh-CN" sz="2400" kern="100" dirty="0">
                <a:effectLst/>
                <a:ea typeface="宋体" panose="02010600030101010101" pitchFamily="2" charset="-122"/>
                <a:cs typeface="宋体" panose="02010600030101010101" pitchFamily="2" charset="-122"/>
              </a:rPr>
              <a:t>       </a:t>
            </a:r>
            <a:r>
              <a:rPr lang="zh-CN" altLang="zh-CN" sz="2400" kern="100" dirty="0">
                <a:effectLst/>
                <a:ea typeface="宋体" panose="02010600030101010101" pitchFamily="2" charset="-122"/>
                <a:cs typeface="宋体" panose="02010600030101010101" pitchFamily="2" charset="-122"/>
              </a:rPr>
              <a:t>向某个方向挖一块新的区域，先判断新区域是否有挖穿的可能，如果可能挖穿要立即停止并换个方向再挖</a:t>
            </a:r>
            <a:r>
              <a:rPr lang="zh-CN" altLang="en-US" sz="2400" kern="100" dirty="0">
                <a:effectLst/>
                <a:ea typeface="宋体" panose="02010600030101010101" pitchFamily="2" charset="-122"/>
                <a:cs typeface="宋体" panose="02010600030101010101" pitchFamily="2" charset="-122"/>
              </a:rPr>
              <a:t>。</a:t>
            </a:r>
          </a:p>
        </p:txBody>
      </p:sp>
      <p:pic>
        <p:nvPicPr>
          <p:cNvPr id="7" name="图片 6" descr="IMG_256"/>
          <p:cNvPicPr>
            <a:picLocks noChangeAspect="1"/>
          </p:cNvPicPr>
          <p:nvPr/>
        </p:nvPicPr>
        <p:blipFill>
          <a:blip r:embed="rId4"/>
          <a:stretch>
            <a:fillRect/>
          </a:stretch>
        </p:blipFill>
        <p:spPr>
          <a:xfrm>
            <a:off x="7360919" y="1978457"/>
            <a:ext cx="4564937" cy="4612843"/>
          </a:xfrm>
          <a:prstGeom prst="rect">
            <a:avLst/>
          </a:prstGeom>
          <a:noFill/>
          <a:ln w="9525">
            <a:noFill/>
          </a:ln>
        </p:spPr>
      </p:pic>
      <p:pic>
        <p:nvPicPr>
          <p:cNvPr id="9" name="图片 8" descr="IMG_256"/>
          <p:cNvPicPr>
            <a:picLocks noChangeAspect="1"/>
          </p:cNvPicPr>
          <p:nvPr/>
        </p:nvPicPr>
        <p:blipFill>
          <a:blip r:embed="rId5"/>
          <a:stretch>
            <a:fillRect/>
          </a:stretch>
        </p:blipFill>
        <p:spPr>
          <a:xfrm>
            <a:off x="4346575" y="4070985"/>
            <a:ext cx="2900680" cy="2699385"/>
          </a:xfrm>
          <a:prstGeom prst="rect">
            <a:avLst/>
          </a:prstGeom>
          <a:noFill/>
          <a:ln w="9525">
            <a:noFill/>
          </a:ln>
        </p:spPr>
      </p:pic>
      <p:pic>
        <p:nvPicPr>
          <p:cNvPr id="13" name="图片 12"/>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3189598" y="5125372"/>
            <a:ext cx="924393" cy="826590"/>
          </a:xfrm>
          <a:prstGeom prst="rect">
            <a:avLst/>
          </a:prstGeom>
        </p:spPr>
      </p:pic>
      <p:sp>
        <p:nvSpPr>
          <p:cNvPr id="16" name="流程图: 顺序访问存储器 15"/>
          <p:cNvSpPr/>
          <p:nvPr/>
        </p:nvSpPr>
        <p:spPr>
          <a:xfrm>
            <a:off x="231140" y="3674110"/>
            <a:ext cx="2726055" cy="1750060"/>
          </a:xfrm>
          <a:prstGeom prst="flowChartMagneticTap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1800" kern="100" dirty="0">
                <a:solidFill>
                  <a:schemeClr val="accent4">
                    <a:lumMod val="50000"/>
                  </a:schemeClr>
                </a:solidFill>
                <a:effectLst/>
                <a:ea typeface="宋体" panose="02010600030101010101" pitchFamily="2" charset="-122"/>
                <a:cs typeface="宋体" panose="02010600030101010101" pitchFamily="2" charset="-122"/>
              </a:rPr>
              <a:t>在这个区域不停的挖，直到任何一块区域不会被挖穿为止</a:t>
            </a:r>
            <a:r>
              <a:rPr lang="zh-CN" altLang="en-US" sz="1800" kern="100" dirty="0">
                <a:solidFill>
                  <a:schemeClr val="accent4">
                    <a:lumMod val="50000"/>
                  </a:schemeClr>
                </a:solidFill>
                <a:effectLst/>
                <a:ea typeface="宋体" panose="02010600030101010101" pitchFamily="2" charset="-122"/>
                <a:cs typeface="宋体" panose="02010600030101010101" pitchFamily="2" charset="-122"/>
              </a:rPr>
              <a:t>。</a:t>
            </a:r>
            <a:endParaRPr lang="zh-CN" altLang="en-US" dirty="0">
              <a:solidFill>
                <a:schemeClr val="accent4">
                  <a:lumMod val="50000"/>
                </a:schemeClr>
              </a:solidFill>
            </a:endParaRPr>
          </a:p>
        </p:txBody>
      </p:sp>
      <p:sp>
        <p:nvSpPr>
          <p:cNvPr id="3" name="矩形: 圆角 60"/>
          <p:cNvSpPr/>
          <p:nvPr/>
        </p:nvSpPr>
        <p:spPr>
          <a:xfrm>
            <a:off x="450294" y="44472"/>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solidFill>
                  <a:schemeClr val="tx1">
                    <a:lumMod val="65000"/>
                    <a:lumOff val="35000"/>
                  </a:schemeClr>
                </a:solidFill>
              </a:rPr>
              <a:t>随机迷宫</a:t>
            </a:r>
            <a:endParaRPr lang="en-US" altLang="zh-CN" sz="3200" dirty="0">
              <a:solidFill>
                <a:schemeClr val="tx1">
                  <a:lumMod val="65000"/>
                  <a:lumOff val="35000"/>
                </a:schemeClr>
              </a:solidFill>
            </a:endParaRPr>
          </a:p>
          <a:p>
            <a:pPr algn="ctr"/>
            <a:r>
              <a:rPr lang="zh-CN" altLang="en-US" sz="3200" dirty="0">
                <a:solidFill>
                  <a:schemeClr val="tx1">
                    <a:lumMod val="65000"/>
                    <a:lumOff val="35000"/>
                  </a:schemeClr>
                </a:solidFill>
              </a:rPr>
              <a:t>算法生成</a:t>
            </a:r>
          </a:p>
        </p:txBody>
      </p:sp>
    </p:spTree>
  </p:cSld>
  <p:clrMapOvr>
    <a:masterClrMapping/>
  </p:clrMapOvr>
  <p:transition spd="slow" advClick="0" advTm="3000">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圆角 61"/>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045843" y="1228155"/>
            <a:ext cx="2402582" cy="523220"/>
          </a:xfrm>
          <a:prstGeom prst="rect">
            <a:avLst/>
          </a:prstGeom>
          <a:solidFill>
            <a:schemeClr val="tx2">
              <a:lumMod val="20000"/>
              <a:lumOff val="80000"/>
            </a:schemeClr>
          </a:solidFill>
        </p:spPr>
        <p:txBody>
          <a:bodyPr wrap="square" rtlCol="0">
            <a:spAutoFit/>
          </a:bodyPr>
          <a:lstStyle/>
          <a:p>
            <a:r>
              <a:rPr lang="zh-CN" altLang="zh-CN" sz="2800" dirty="0">
                <a:solidFill>
                  <a:schemeClr val="accent1">
                    <a:lumMod val="75000"/>
                  </a:schemeClr>
                </a:solidFill>
              </a:rPr>
              <a:t>递归分割算法</a:t>
            </a:r>
          </a:p>
        </p:txBody>
      </p:sp>
      <p:pic>
        <p:nvPicPr>
          <p:cNvPr id="5" name="图片 4"/>
          <p:cNvPicPr>
            <a:picLocks noChangeAspect="1"/>
          </p:cNvPicPr>
          <p:nvPr/>
        </p:nvPicPr>
        <p:blipFill>
          <a:blip r:embed="rId3"/>
          <a:stretch>
            <a:fillRect/>
          </a:stretch>
        </p:blipFill>
        <p:spPr>
          <a:xfrm>
            <a:off x="5278120" y="4318000"/>
            <a:ext cx="1635760" cy="1435100"/>
          </a:xfrm>
          <a:prstGeom prst="rect">
            <a:avLst/>
          </a:prstGeom>
          <a:noFill/>
          <a:ln>
            <a:noFill/>
          </a:ln>
        </p:spPr>
      </p:pic>
      <p:sp>
        <p:nvSpPr>
          <p:cNvPr id="7" name="文本框 6"/>
          <p:cNvSpPr txBox="1"/>
          <p:nvPr/>
        </p:nvSpPr>
        <p:spPr>
          <a:xfrm>
            <a:off x="1736726" y="2579443"/>
            <a:ext cx="5638800" cy="1660525"/>
          </a:xfrm>
          <a:prstGeom prst="rect">
            <a:avLst/>
          </a:prstGeom>
          <a:noFill/>
        </p:spPr>
        <p:txBody>
          <a:bodyPr wrap="square">
            <a:spAutoFit/>
          </a:bodyPr>
          <a:lstStyle/>
          <a:p>
            <a:r>
              <a:rPr lang="en-US" altLang="zh-CN" sz="2800" dirty="0">
                <a:solidFill>
                  <a:schemeClr val="tx1">
                    <a:lumMod val="75000"/>
                    <a:lumOff val="25000"/>
                  </a:schemeClr>
                </a:solidFill>
                <a:latin typeface="Times New Roman" panose="02020603050405020304" pitchFamily="18" charset="0"/>
                <a:ea typeface="宋体" panose="02010600030101010101" pitchFamily="2" charset="-122"/>
              </a:rPr>
              <a:t>       </a:t>
            </a:r>
            <a:r>
              <a:rPr lang="zh-CN" altLang="zh-CN" sz="2800" dirty="0">
                <a:solidFill>
                  <a:schemeClr val="tx1">
                    <a:lumMod val="75000"/>
                    <a:lumOff val="25000"/>
                  </a:schemeClr>
                </a:solidFill>
                <a:latin typeface="Times New Roman" panose="02020603050405020304" pitchFamily="18" charset="0"/>
                <a:ea typeface="宋体" panose="02010600030101010101" pitchFamily="2" charset="-122"/>
              </a:rPr>
              <a:t>假设迷宫全是路，在里面画四面墙，把迷宫分割成四个新区域</a:t>
            </a:r>
            <a:r>
              <a:rPr lang="zh-CN" altLang="en-US" sz="2800" dirty="0">
                <a:solidFill>
                  <a:schemeClr val="tx1">
                    <a:lumMod val="75000"/>
                    <a:lumOff val="25000"/>
                  </a:schemeClr>
                </a:solidFill>
                <a:latin typeface="Times New Roman" panose="02020603050405020304" pitchFamily="18" charset="0"/>
                <a:ea typeface="宋体" panose="02010600030101010101" pitchFamily="2" charset="-122"/>
              </a:rPr>
              <a:t>，</a:t>
            </a:r>
            <a:r>
              <a:rPr lang="zh-CN" altLang="zh-CN" sz="2800" dirty="0">
                <a:solidFill>
                  <a:schemeClr val="tx1">
                    <a:lumMod val="75000"/>
                    <a:lumOff val="25000"/>
                  </a:schemeClr>
                </a:solidFill>
                <a:latin typeface="Times New Roman" panose="02020603050405020304" pitchFamily="18" charset="0"/>
                <a:ea typeface="宋体" panose="02010600030101010101" pitchFamily="2" charset="-122"/>
              </a:rPr>
              <a:t>随机选择三面墙打通。</a:t>
            </a:r>
          </a:p>
          <a:p>
            <a:endParaRPr lang="zh-CN" altLang="en-US" dirty="0"/>
          </a:p>
        </p:txBody>
      </p:sp>
      <p:sp>
        <p:nvSpPr>
          <p:cNvPr id="2" name="矩形: 圆角 6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solidFill>
                  <a:schemeClr val="tx1">
                    <a:lumMod val="65000"/>
                    <a:lumOff val="35000"/>
                  </a:schemeClr>
                </a:solidFill>
              </a:rPr>
              <a:t>随机迷宫</a:t>
            </a:r>
            <a:endParaRPr lang="en-US" altLang="zh-CN" sz="3200" dirty="0">
              <a:solidFill>
                <a:schemeClr val="tx1">
                  <a:lumMod val="65000"/>
                  <a:lumOff val="35000"/>
                </a:schemeClr>
              </a:solidFill>
            </a:endParaRPr>
          </a:p>
          <a:p>
            <a:pPr algn="ctr"/>
            <a:r>
              <a:rPr lang="zh-CN" altLang="en-US" sz="3200" dirty="0">
                <a:solidFill>
                  <a:schemeClr val="tx1">
                    <a:lumMod val="65000"/>
                    <a:lumOff val="35000"/>
                  </a:schemeClr>
                </a:solidFill>
              </a:rPr>
              <a:t>算法生成</a:t>
            </a:r>
          </a:p>
        </p:txBody>
      </p:sp>
      <p:pic>
        <p:nvPicPr>
          <p:cNvPr id="35" name="图片 13" descr="IMG_256"/>
          <p:cNvPicPr>
            <a:picLocks noChangeAspect="1"/>
          </p:cNvPicPr>
          <p:nvPr/>
        </p:nvPicPr>
        <p:blipFill>
          <a:blip r:embed="rId4"/>
          <a:stretch>
            <a:fillRect/>
          </a:stretch>
        </p:blipFill>
        <p:spPr>
          <a:xfrm>
            <a:off x="7593330" y="1911350"/>
            <a:ext cx="4088130" cy="3841750"/>
          </a:xfrm>
          <a:prstGeom prst="rect">
            <a:avLst/>
          </a:prstGeom>
          <a:noFill/>
          <a:ln w="9525">
            <a:noFill/>
          </a:ln>
        </p:spPr>
      </p:pic>
      <p:sp>
        <p:nvSpPr>
          <p:cNvPr id="3" name="文本框 2"/>
          <p:cNvSpPr txBox="1"/>
          <p:nvPr/>
        </p:nvSpPr>
        <p:spPr>
          <a:xfrm>
            <a:off x="1813560" y="4010025"/>
            <a:ext cx="3176905" cy="1938020"/>
          </a:xfrm>
          <a:prstGeom prst="rect">
            <a:avLst/>
          </a:prstGeom>
          <a:noFill/>
        </p:spPr>
        <p:txBody>
          <a:bodyPr wrap="square">
            <a:spAutoFit/>
          </a:bodyPr>
          <a:lstStyle/>
          <a:p>
            <a:r>
              <a:rPr lang="en-US" sz="2400" dirty="0">
                <a:solidFill>
                  <a:schemeClr val="tx1">
                    <a:lumMod val="75000"/>
                    <a:lumOff val="25000"/>
                  </a:schemeClr>
                </a:solidFill>
                <a:latin typeface="Times New Roman" panose="02020603050405020304" pitchFamily="18" charset="0"/>
                <a:ea typeface="宋体" panose="02010600030101010101" pitchFamily="2" charset="-122"/>
              </a:rPr>
              <a:t>        </a:t>
            </a:r>
            <a:r>
              <a:rPr sz="2400" dirty="0">
                <a:solidFill>
                  <a:schemeClr val="tx1">
                    <a:lumMod val="75000"/>
                    <a:lumOff val="25000"/>
                  </a:schemeClr>
                </a:solidFill>
                <a:latin typeface="Times New Roman" panose="02020603050405020304" pitchFamily="18" charset="0"/>
                <a:ea typeface="宋体" panose="02010600030101010101" pitchFamily="2" charset="-122"/>
              </a:rPr>
              <a:t>在四个新区域内</a:t>
            </a:r>
            <a:r>
              <a:rPr sz="2400" dirty="0">
                <a:solidFill>
                  <a:schemeClr val="tx1">
                    <a:lumMod val="75000"/>
                    <a:lumOff val="25000"/>
                  </a:schemeClr>
                </a:solidFill>
                <a:latin typeface="Times New Roman" panose="02020603050405020304" pitchFamily="18" charset="0"/>
                <a:ea typeface="宋体" panose="02010600030101010101" pitchFamily="2" charset="-122"/>
                <a:sym typeface="+mn-ea"/>
              </a:rPr>
              <a:t>以此类推</a:t>
            </a:r>
            <a:r>
              <a:rPr lang="zh-CN" sz="2400" dirty="0">
                <a:solidFill>
                  <a:schemeClr val="tx1">
                    <a:lumMod val="75000"/>
                    <a:lumOff val="25000"/>
                  </a:schemeClr>
                </a:solidFill>
                <a:latin typeface="Times New Roman" panose="02020603050405020304" pitchFamily="18" charset="0"/>
                <a:ea typeface="宋体" panose="02010600030101010101" pitchFamily="2" charset="-122"/>
                <a:sym typeface="+mn-ea"/>
              </a:rPr>
              <a:t>，</a:t>
            </a:r>
            <a:r>
              <a:rPr sz="2400" dirty="0">
                <a:solidFill>
                  <a:schemeClr val="tx1">
                    <a:lumMod val="75000"/>
                    <a:lumOff val="25000"/>
                  </a:schemeClr>
                </a:solidFill>
                <a:latin typeface="Times New Roman" panose="02020603050405020304" pitchFamily="18" charset="0"/>
                <a:ea typeface="宋体" panose="02010600030101010101" pitchFamily="2" charset="-122"/>
              </a:rPr>
              <a:t>继续设墙分割区域，然后把墙打通，直到不能继续分割才结束。</a:t>
            </a:r>
          </a:p>
        </p:txBody>
      </p:sp>
    </p:spTree>
  </p:cSld>
  <p:clrMapOvr>
    <a:masterClrMapping/>
  </p:clrMapOvr>
  <p:transition spd="slow" advClick="0" advTm="3000">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 name="图表 29"/>
          <p:cNvGraphicFramePr/>
          <p:nvPr/>
        </p:nvGraphicFramePr>
        <p:xfrm>
          <a:off x="991870" y="1089025"/>
          <a:ext cx="4354830" cy="3986530"/>
        </p:xfrm>
        <a:graphic>
          <a:graphicData uri="http://schemas.openxmlformats.org/drawingml/2006/chart">
            <c:chart xmlns:c="http://schemas.openxmlformats.org/drawingml/2006/chart" xmlns:r="http://schemas.openxmlformats.org/officeDocument/2006/relationships" r:id="rId3"/>
          </a:graphicData>
        </a:graphic>
      </p:graphicFrame>
      <p:sp>
        <p:nvSpPr>
          <p:cNvPr id="31" name="矩形: 圆角 3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dirty="0">
                <a:solidFill>
                  <a:schemeClr val="tx1">
                    <a:lumMod val="65000"/>
                    <a:lumOff val="35000"/>
                  </a:schemeClr>
                </a:solidFill>
              </a:rPr>
              <a:t>算法复杂度</a:t>
            </a:r>
          </a:p>
        </p:txBody>
      </p:sp>
      <p:sp>
        <p:nvSpPr>
          <p:cNvPr id="32" name="文本框 31"/>
          <p:cNvSpPr txBox="1"/>
          <p:nvPr/>
        </p:nvSpPr>
        <p:spPr>
          <a:xfrm>
            <a:off x="4428068" y="757208"/>
            <a:ext cx="3600400" cy="521970"/>
          </a:xfrm>
          <a:prstGeom prst="rect">
            <a:avLst/>
          </a:prstGeom>
          <a:noFill/>
        </p:spPr>
        <p:txBody>
          <a:bodyPr wrap="square" rtlCol="0">
            <a:spAutoFit/>
          </a:bodyPr>
          <a:lstStyle/>
          <a:p>
            <a:r>
              <a:rPr lang="zh-CN" altLang="zh-CN" sz="2800" b="1" kern="100" dirty="0">
                <a:effectLst/>
                <a:latin typeface="Times New Roman" panose="02020603050405020304" pitchFamily="18" charset="0"/>
                <a:ea typeface="宋体" panose="02010600030101010101" pitchFamily="2" charset="-122"/>
                <a:cs typeface="宋体" panose="02010600030101010101" pitchFamily="2" charset="-122"/>
              </a:rPr>
              <a:t>算法搜索时间对比</a:t>
            </a:r>
            <a:endParaRPr lang="zh-CN" altLang="en-US" sz="2800" dirty="0"/>
          </a:p>
        </p:txBody>
      </p:sp>
      <p:graphicFrame>
        <p:nvGraphicFramePr>
          <p:cNvPr id="33" name="图表 32"/>
          <p:cNvGraphicFramePr/>
          <p:nvPr/>
        </p:nvGraphicFramePr>
        <p:xfrm>
          <a:off x="6668770" y="1044575"/>
          <a:ext cx="4785360" cy="3987800"/>
        </p:xfrm>
        <a:graphic>
          <a:graphicData uri="http://schemas.openxmlformats.org/drawingml/2006/chart">
            <c:chart xmlns:c="http://schemas.openxmlformats.org/drawingml/2006/chart" xmlns:r="http://schemas.openxmlformats.org/officeDocument/2006/relationships" r:id="rId4"/>
          </a:graphicData>
        </a:graphic>
      </p:graphicFrame>
      <p:sp>
        <p:nvSpPr>
          <p:cNvPr id="34" name="文本框 33"/>
          <p:cNvSpPr txBox="1"/>
          <p:nvPr/>
        </p:nvSpPr>
        <p:spPr>
          <a:xfrm>
            <a:off x="1124585" y="5073015"/>
            <a:ext cx="9943465" cy="1630045"/>
          </a:xfrm>
          <a:prstGeom prst="rect">
            <a:avLst/>
          </a:prstGeom>
          <a:solidFill>
            <a:schemeClr val="accent6">
              <a:lumMod val="40000"/>
              <a:lumOff val="60000"/>
            </a:schemeClr>
          </a:solidFill>
        </p:spPr>
        <p:txBody>
          <a:bodyPr wrap="square" rtlCol="0">
            <a:spAutoFit/>
          </a:bodyPr>
          <a:lstStyle/>
          <a:p>
            <a:pPr marL="266700" algn="just">
              <a:tabLst>
                <a:tab pos="1760220" algn="l"/>
              </a:tabLst>
            </a:pPr>
            <a:r>
              <a:rPr lang="zh-CN" altLang="en-US" sz="2000" kern="10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2000" kern="100" dirty="0">
                <a:effectLst/>
                <a:latin typeface="Times New Roman" panose="02020603050405020304" pitchFamily="18" charset="0"/>
                <a:ea typeface="宋体" panose="02010600030101010101" pitchFamily="2" charset="-122"/>
                <a:cs typeface="宋体" panose="02010600030101010101" pitchFamily="2" charset="-122"/>
              </a:rPr>
              <a:t>1</a:t>
            </a:r>
            <a:r>
              <a:rPr lang="zh-CN" altLang="en-US" sz="2000" kern="100" dirty="0">
                <a:effectLst/>
                <a:latin typeface="Times New Roman" panose="02020603050405020304" pitchFamily="18" charset="0"/>
                <a:ea typeface="宋体" panose="02010600030101010101" pitchFamily="2" charset="-122"/>
                <a:cs typeface="宋体" panose="02010600030101010101" pitchFamily="2" charset="-122"/>
              </a:rPr>
              <a:t>）</a:t>
            </a:r>
            <a:r>
              <a:rPr lang="zh-CN" altLang="zh-CN" sz="2000" kern="100" dirty="0">
                <a:effectLst/>
                <a:latin typeface="Times New Roman" panose="02020603050405020304" pitchFamily="18" charset="0"/>
                <a:ea typeface="宋体" panose="02010600030101010101" pitchFamily="2" charset="-122"/>
                <a:cs typeface="宋体" panose="02010600030101010101" pitchFamily="2" charset="-122"/>
              </a:rPr>
              <a:t>在⼩规模迷宫下，深度优先搜索的搜索速度要慢于⼴度优先搜索算法。</a:t>
            </a:r>
            <a:endParaRPr lang="zh-CN" altLang="zh-CN" sz="2000" kern="100" dirty="0">
              <a:effectLst/>
              <a:latin typeface="Times New Roman" panose="02020603050405020304" pitchFamily="18" charset="0"/>
              <a:ea typeface="宋体" panose="02010600030101010101" pitchFamily="2" charset="-122"/>
            </a:endParaRPr>
          </a:p>
          <a:p>
            <a:pPr marL="266700" algn="just">
              <a:tabLst>
                <a:tab pos="1760220" algn="l"/>
              </a:tabLst>
            </a:pPr>
            <a:r>
              <a:rPr lang="zh-CN" altLang="zh-CN" sz="2000" kern="10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2000" kern="100" dirty="0">
                <a:effectLst/>
                <a:latin typeface="Times New Roman" panose="02020603050405020304" pitchFamily="18" charset="0"/>
                <a:ea typeface="宋体" panose="02010600030101010101" pitchFamily="2" charset="-122"/>
                <a:cs typeface="宋体" panose="02010600030101010101" pitchFamily="2" charset="-122"/>
              </a:rPr>
              <a:t>2</a:t>
            </a:r>
            <a:r>
              <a:rPr lang="zh-CN" altLang="zh-CN" sz="2000" kern="100" dirty="0">
                <a:effectLst/>
                <a:latin typeface="Times New Roman" panose="02020603050405020304" pitchFamily="18" charset="0"/>
                <a:ea typeface="宋体" panose="02010600030101010101" pitchFamily="2" charset="-122"/>
                <a:cs typeface="宋体" panose="02010600030101010101" pitchFamily="2" charset="-122"/>
              </a:rPr>
              <a:t>）在⼤规模迷宫下，深度优先搜索的搜索速度要快于⼴度优先搜索，因为</a:t>
            </a:r>
            <a:endParaRPr lang="en-US" altLang="zh-CN" sz="2000" kern="100" dirty="0">
              <a:effectLst/>
              <a:latin typeface="Times New Roman" panose="02020603050405020304" pitchFamily="18" charset="0"/>
              <a:ea typeface="宋体" panose="02010600030101010101" pitchFamily="2" charset="-122"/>
              <a:cs typeface="宋体" panose="02010600030101010101" pitchFamily="2" charset="-122"/>
            </a:endParaRPr>
          </a:p>
          <a:p>
            <a:pPr marL="266700" algn="just">
              <a:tabLst>
                <a:tab pos="1760220" algn="l"/>
              </a:tabLst>
            </a:pPr>
            <a:r>
              <a:rPr lang="zh-CN" altLang="zh-CN" sz="2000" kern="100" dirty="0">
                <a:effectLst/>
                <a:latin typeface="Times New Roman" panose="02020603050405020304" pitchFamily="18" charset="0"/>
                <a:ea typeface="宋体" panose="02010600030101010101" pitchFamily="2" charset="-122"/>
                <a:cs typeface="宋体" panose="02010600030101010101" pitchFamily="2" charset="-122"/>
              </a:rPr>
              <a:t>⼤规模⽹络下⼴度优先搜索需要进⾏更多次的搜索。</a:t>
            </a:r>
            <a:endParaRPr lang="zh-CN" altLang="zh-CN" sz="2000" kern="100" dirty="0">
              <a:effectLst/>
              <a:latin typeface="Times New Roman" panose="02020603050405020304" pitchFamily="18" charset="0"/>
              <a:ea typeface="宋体" panose="02010600030101010101" pitchFamily="2" charset="-122"/>
            </a:endParaRPr>
          </a:p>
          <a:p>
            <a:pPr indent="304800" algn="just">
              <a:tabLst>
                <a:tab pos="1760220" algn="l"/>
              </a:tabLst>
            </a:pPr>
            <a:r>
              <a:rPr lang="zh-CN" altLang="zh-CN" sz="2000" kern="10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2000" kern="100" dirty="0">
                <a:effectLst/>
                <a:latin typeface="Times New Roman" panose="02020603050405020304" pitchFamily="18" charset="0"/>
                <a:ea typeface="宋体" panose="02010600030101010101" pitchFamily="2" charset="-122"/>
                <a:cs typeface="宋体" panose="02010600030101010101" pitchFamily="2" charset="-122"/>
              </a:rPr>
              <a:t>3</a:t>
            </a:r>
            <a:r>
              <a:rPr lang="zh-CN" altLang="zh-CN" sz="2000" kern="10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2000" kern="100" dirty="0">
                <a:effectLst/>
                <a:latin typeface="Times New Roman" panose="02020603050405020304" pitchFamily="18" charset="0"/>
                <a:ea typeface="宋体" panose="02010600030101010101" pitchFamily="2" charset="-122"/>
                <a:cs typeface="宋体" panose="02010600030101010101" pitchFamily="2" charset="-122"/>
              </a:rPr>
              <a:t>A*</a:t>
            </a:r>
            <a:r>
              <a:rPr lang="zh-CN" altLang="zh-CN" sz="2000" kern="100" dirty="0">
                <a:effectLst/>
                <a:latin typeface="Times New Roman" panose="02020603050405020304" pitchFamily="18" charset="0"/>
                <a:ea typeface="宋体" panose="02010600030101010101" pitchFamily="2" charset="-122"/>
                <a:cs typeface="宋体" panose="02010600030101010101" pitchFamily="2" charset="-122"/>
              </a:rPr>
              <a:t>算法在某些迷宫下表现优良，但是在某些迷宫下花费时间会⾮常⻓，</a:t>
            </a:r>
            <a:endParaRPr lang="en-US" altLang="zh-CN" sz="2000" kern="100" dirty="0">
              <a:effectLst/>
              <a:latin typeface="Times New Roman" panose="02020603050405020304" pitchFamily="18" charset="0"/>
              <a:ea typeface="宋体" panose="02010600030101010101" pitchFamily="2" charset="-122"/>
              <a:cs typeface="宋体" panose="02010600030101010101" pitchFamily="2" charset="-122"/>
            </a:endParaRPr>
          </a:p>
          <a:p>
            <a:pPr indent="304800" algn="just">
              <a:tabLst>
                <a:tab pos="1760220" algn="l"/>
              </a:tabLst>
            </a:pPr>
            <a:r>
              <a:rPr lang="zh-CN" altLang="zh-CN" sz="2000" kern="100" dirty="0">
                <a:effectLst/>
                <a:latin typeface="Times New Roman" panose="02020603050405020304" pitchFamily="18" charset="0"/>
                <a:ea typeface="宋体" panose="02010600030101010101" pitchFamily="2" charset="-122"/>
                <a:cs typeface="宋体" panose="02010600030101010101" pitchFamily="2" charset="-122"/>
              </a:rPr>
              <a:t>这是由于</a:t>
            </a:r>
            <a:r>
              <a:rPr lang="en-US" altLang="zh-CN" sz="2000" kern="100" dirty="0">
                <a:effectLst/>
                <a:latin typeface="Times New Roman" panose="02020603050405020304" pitchFamily="18" charset="0"/>
                <a:ea typeface="宋体" panose="02010600030101010101" pitchFamily="2" charset="-122"/>
                <a:cs typeface="宋体" panose="02010600030101010101" pitchFamily="2" charset="-122"/>
              </a:rPr>
              <a:t>A*</a:t>
            </a:r>
            <a:r>
              <a:rPr lang="zh-CN" altLang="zh-CN" sz="2000" kern="100" dirty="0">
                <a:effectLst/>
                <a:latin typeface="Times New Roman" panose="02020603050405020304" pitchFamily="18" charset="0"/>
                <a:ea typeface="宋体" panose="02010600030101010101" pitchFamily="2" charset="-122"/>
                <a:cs typeface="宋体" panose="02010600030101010101" pitchFamily="2" charset="-122"/>
              </a:rPr>
              <a:t>算法如果遇到需要”回头“的情况，需要花费较⻓的时间去处理。</a:t>
            </a:r>
            <a:endParaRPr lang="zh-CN" altLang="zh-CN" sz="2000" kern="100" dirty="0">
              <a:effectLst/>
              <a:latin typeface="Times New Roman" panose="02020603050405020304" pitchFamily="18" charset="0"/>
              <a:ea typeface="宋体" panose="02010600030101010101" pitchFamily="2" charset="-122"/>
            </a:endParaRPr>
          </a:p>
        </p:txBody>
      </p:sp>
      <p:sp>
        <p:nvSpPr>
          <p:cNvPr id="35" name="矩形: 圆角 34"/>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圆角 3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dirty="0">
                <a:solidFill>
                  <a:schemeClr val="tx1">
                    <a:lumMod val="65000"/>
                    <a:lumOff val="35000"/>
                  </a:schemeClr>
                </a:solidFill>
              </a:rPr>
              <a:t>算法复杂度</a:t>
            </a:r>
          </a:p>
        </p:txBody>
      </p:sp>
      <p:sp>
        <p:nvSpPr>
          <p:cNvPr id="32" name="文本框 31"/>
          <p:cNvSpPr txBox="1"/>
          <p:nvPr/>
        </p:nvSpPr>
        <p:spPr>
          <a:xfrm>
            <a:off x="4428703" y="781338"/>
            <a:ext cx="3600400" cy="521970"/>
          </a:xfrm>
          <a:prstGeom prst="rect">
            <a:avLst/>
          </a:prstGeom>
          <a:noFill/>
        </p:spPr>
        <p:txBody>
          <a:bodyPr wrap="square" rtlCol="0">
            <a:spAutoFit/>
          </a:bodyPr>
          <a:lstStyle/>
          <a:p>
            <a:r>
              <a:rPr lang="zh-CN" altLang="zh-CN" sz="2800" b="1" kern="100" dirty="0">
                <a:effectLst/>
                <a:latin typeface="Times New Roman" panose="02020603050405020304" pitchFamily="18" charset="0"/>
                <a:ea typeface="宋体" panose="02010600030101010101" pitchFamily="2" charset="-122"/>
                <a:cs typeface="宋体" panose="02010600030101010101" pitchFamily="2" charset="-122"/>
              </a:rPr>
              <a:t>算法搜索</a:t>
            </a:r>
            <a:r>
              <a:rPr lang="zh-CN" altLang="en-US" sz="2800" b="1" kern="100" dirty="0">
                <a:effectLst/>
                <a:latin typeface="Times New Roman" panose="02020603050405020304" pitchFamily="18" charset="0"/>
                <a:ea typeface="宋体" panose="02010600030101010101" pitchFamily="2" charset="-122"/>
                <a:cs typeface="宋体" panose="02010600030101010101" pitchFamily="2" charset="-122"/>
              </a:rPr>
              <a:t>次数</a:t>
            </a:r>
            <a:r>
              <a:rPr lang="zh-CN" altLang="zh-CN" sz="2800" b="1" kern="100" dirty="0">
                <a:effectLst/>
                <a:latin typeface="Times New Roman" panose="02020603050405020304" pitchFamily="18" charset="0"/>
                <a:ea typeface="宋体" panose="02010600030101010101" pitchFamily="2" charset="-122"/>
                <a:cs typeface="宋体" panose="02010600030101010101" pitchFamily="2" charset="-122"/>
              </a:rPr>
              <a:t>对比</a:t>
            </a:r>
            <a:endParaRPr lang="zh-CN" altLang="en-US" sz="2800" dirty="0"/>
          </a:p>
        </p:txBody>
      </p:sp>
      <p:graphicFrame>
        <p:nvGraphicFramePr>
          <p:cNvPr id="7" name="图表 6"/>
          <p:cNvGraphicFramePr/>
          <p:nvPr/>
        </p:nvGraphicFramePr>
        <p:xfrm>
          <a:off x="929640" y="1298575"/>
          <a:ext cx="4119245" cy="39166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图表 7"/>
          <p:cNvGraphicFramePr/>
          <p:nvPr/>
        </p:nvGraphicFramePr>
        <p:xfrm>
          <a:off x="6864985" y="1303020"/>
          <a:ext cx="4119245" cy="3916680"/>
        </p:xfrm>
        <a:graphic>
          <a:graphicData uri="http://schemas.openxmlformats.org/drawingml/2006/chart">
            <c:chart xmlns:c="http://schemas.openxmlformats.org/drawingml/2006/chart" xmlns:r="http://schemas.openxmlformats.org/officeDocument/2006/relationships" r:id="rId4"/>
          </a:graphicData>
        </a:graphic>
      </p:graphicFrame>
      <p:sp>
        <p:nvSpPr>
          <p:cNvPr id="9" name="文本框 8"/>
          <p:cNvSpPr txBox="1"/>
          <p:nvPr/>
        </p:nvSpPr>
        <p:spPr>
          <a:xfrm>
            <a:off x="1048385" y="5215255"/>
            <a:ext cx="9792970" cy="1476375"/>
          </a:xfrm>
          <a:prstGeom prst="rect">
            <a:avLst/>
          </a:prstGeom>
          <a:solidFill>
            <a:schemeClr val="accent6">
              <a:lumMod val="40000"/>
              <a:lumOff val="60000"/>
            </a:schemeClr>
          </a:solidFill>
        </p:spPr>
        <p:txBody>
          <a:bodyPr wrap="square" rtlCol="0">
            <a:spAutoFit/>
          </a:bodyPr>
          <a:lstStyle/>
          <a:p>
            <a:pPr marL="355600" indent="266700" algn="just">
              <a:spcBef>
                <a:spcPts val="1200"/>
              </a:spcBef>
              <a:spcAft>
                <a:spcPts val="0"/>
              </a:spcAft>
              <a:tabLst>
                <a:tab pos="1760220" algn="l"/>
              </a:tabLst>
            </a:pPr>
            <a:r>
              <a:rPr lang="en-US" altLang="zh-CN" sz="2000" kern="100" dirty="0">
                <a:latin typeface="Times New Roman" panose="02020603050405020304" pitchFamily="18" charset="0"/>
                <a:ea typeface="宋体" panose="02010600030101010101" pitchFamily="2" charset="-122"/>
                <a:cs typeface="宋体" panose="02010600030101010101" pitchFamily="2" charset="-122"/>
              </a:rPr>
              <a:t>1.</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用</a:t>
            </a:r>
            <a:r>
              <a:rPr lang="en-US" altLang="zh-CN" sz="2000" kern="100" dirty="0">
                <a:latin typeface="Times New Roman" panose="02020603050405020304" pitchFamily="18" charset="0"/>
                <a:ea typeface="宋体" panose="02010600030101010101" pitchFamily="2" charset="-122"/>
                <a:cs typeface="宋体" panose="02010600030101010101" pitchFamily="2" charset="-122"/>
              </a:rPr>
              <a:t>BFS</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算法走迷宫 搜索的次数一般都比</a:t>
            </a:r>
            <a:r>
              <a:rPr lang="en-US" altLang="zh-CN" sz="2000" kern="100" dirty="0">
                <a:latin typeface="Times New Roman" panose="02020603050405020304" pitchFamily="18" charset="0"/>
                <a:ea typeface="宋体" panose="02010600030101010101" pitchFamily="2" charset="-122"/>
                <a:cs typeface="宋体" panose="02010600030101010101" pitchFamily="2" charset="-122"/>
              </a:rPr>
              <a:t> DFS</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算法的次数大，要重复多次的访问个方向的结点。</a:t>
            </a:r>
          </a:p>
          <a:p>
            <a:pPr marL="355600" indent="266700" algn="just">
              <a:spcBef>
                <a:spcPts val="1200"/>
              </a:spcBef>
              <a:spcAft>
                <a:spcPts val="0"/>
              </a:spcAft>
              <a:tabLst>
                <a:tab pos="1760220" algn="l"/>
              </a:tabLst>
            </a:pPr>
            <a:r>
              <a:rPr lang="en-US" altLang="zh-CN" sz="2000" kern="100" dirty="0">
                <a:latin typeface="Times New Roman" panose="02020603050405020304" pitchFamily="18" charset="0"/>
                <a:ea typeface="宋体" panose="02010600030101010101" pitchFamily="2" charset="-122"/>
                <a:cs typeface="宋体" panose="02010600030101010101" pitchFamily="2" charset="-122"/>
              </a:rPr>
              <a:t>2.A*</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算法由于没次搜索的最优路径，虽然耗时长，但是寻找的次数效率高，因此</a:t>
            </a:r>
            <a:r>
              <a:rPr lang="en-US" altLang="zh-CN" sz="2000" kern="100" dirty="0">
                <a:latin typeface="Times New Roman" panose="02020603050405020304" pitchFamily="18" charset="0"/>
                <a:ea typeface="宋体" panose="02010600030101010101" pitchFamily="2" charset="-122"/>
                <a:cs typeface="宋体" panose="02010600030101010101" pitchFamily="2" charset="-122"/>
              </a:rPr>
              <a:t>A*</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算法搜索的次数一般都比</a:t>
            </a:r>
            <a:r>
              <a:rPr lang="en-US" altLang="zh-CN" sz="2000" kern="100" dirty="0">
                <a:latin typeface="Times New Roman" panose="02020603050405020304" pitchFamily="18" charset="0"/>
                <a:ea typeface="宋体" panose="02010600030101010101" pitchFamily="2" charset="-122"/>
                <a:cs typeface="宋体" panose="02010600030101010101" pitchFamily="2" charset="-122"/>
              </a:rPr>
              <a:t>BFS</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和</a:t>
            </a:r>
            <a:r>
              <a:rPr lang="en-US" altLang="zh-CN" sz="2000" kern="100" dirty="0">
                <a:latin typeface="Times New Roman" panose="02020603050405020304" pitchFamily="18" charset="0"/>
                <a:ea typeface="宋体" panose="02010600030101010101" pitchFamily="2" charset="-122"/>
                <a:cs typeface="宋体" panose="02010600030101010101" pitchFamily="2" charset="-122"/>
              </a:rPr>
              <a:t>DFS</a:t>
            </a:r>
            <a:r>
              <a:rPr lang="zh-CN" altLang="zh-CN" sz="2000" kern="100" dirty="0">
                <a:latin typeface="Times New Roman" panose="02020603050405020304" pitchFamily="18" charset="0"/>
                <a:ea typeface="宋体" panose="02010600030101010101" pitchFamily="2" charset="-122"/>
                <a:cs typeface="宋体" panose="02010600030101010101" pitchFamily="2" charset="-122"/>
              </a:rPr>
              <a:t>的次数少。</a:t>
            </a:r>
          </a:p>
        </p:txBody>
      </p:sp>
      <p:sp>
        <p:nvSpPr>
          <p:cNvPr id="10" name="矩形: 圆角 9"/>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p:cNvSpPr/>
          <p:nvPr/>
        </p:nvSpPr>
        <p:spPr>
          <a:xfrm>
            <a:off x="10477500" y="4191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圆角 38"/>
          <p:cNvSpPr/>
          <p:nvPr/>
        </p:nvSpPr>
        <p:spPr>
          <a:xfrm>
            <a:off x="541450" y="3709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dirty="0">
                <a:solidFill>
                  <a:schemeClr val="tx1">
                    <a:lumMod val="65000"/>
                    <a:lumOff val="35000"/>
                  </a:schemeClr>
                </a:solidFill>
              </a:rPr>
              <a:t>可视化展示</a:t>
            </a:r>
          </a:p>
        </p:txBody>
      </p:sp>
      <p:grpSp>
        <p:nvGrpSpPr>
          <p:cNvPr id="40" name="Group 4"/>
          <p:cNvGrpSpPr>
            <a:grpSpLocks noChangeAspect="1"/>
          </p:cNvGrpSpPr>
          <p:nvPr/>
        </p:nvGrpSpPr>
        <p:grpSpPr bwMode="auto">
          <a:xfrm>
            <a:off x="0" y="37097"/>
            <a:ext cx="753460" cy="782053"/>
            <a:chOff x="1365" y="-412"/>
            <a:chExt cx="4954" cy="5142"/>
          </a:xfrm>
        </p:grpSpPr>
        <p:sp>
          <p:nvSpPr>
            <p:cNvPr id="41" name="Oval 4"/>
            <p:cNvSpPr>
              <a:spLocks noChangeArrowheads="1"/>
            </p:cNvSpPr>
            <p:nvPr/>
          </p:nvSpPr>
          <p:spPr bwMode="auto">
            <a:xfrm>
              <a:off x="2998" y="-412"/>
              <a:ext cx="1878" cy="5142"/>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900">
                <a:solidFill>
                  <a:schemeClr val="tx1">
                    <a:lumMod val="75000"/>
                    <a:lumOff val="25000"/>
                  </a:schemeClr>
                </a:solidFill>
                <a:latin typeface="+mn-ea"/>
                <a:cs typeface="+mn-ea"/>
                <a:sym typeface="Arial" panose="020B0604020202020204" pitchFamily="34" charset="0"/>
              </a:endParaRPr>
            </a:p>
          </p:txBody>
        </p:sp>
        <p:sp>
          <p:nvSpPr>
            <p:cNvPr id="42" name="Freeform 5"/>
            <p:cNvSpPr/>
            <p:nvPr/>
          </p:nvSpPr>
          <p:spPr bwMode="auto">
            <a:xfrm>
              <a:off x="1365" y="-412"/>
              <a:ext cx="2572" cy="5142"/>
            </a:xfrm>
            <a:custGeom>
              <a:avLst/>
              <a:gdLst>
                <a:gd name="T0" fmla="*/ 690 w 1087"/>
                <a:gd name="T1" fmla="*/ 1087 h 2174"/>
                <a:gd name="T2" fmla="*/ 1087 w 1087"/>
                <a:gd name="T3" fmla="*/ 0 h 2174"/>
                <a:gd name="T4" fmla="*/ 0 w 1087"/>
                <a:gd name="T5" fmla="*/ 1087 h 2174"/>
                <a:gd name="T6" fmla="*/ 1087 w 1087"/>
                <a:gd name="T7" fmla="*/ 2174 h 2174"/>
                <a:gd name="T8" fmla="*/ 1087 w 1087"/>
                <a:gd name="T9" fmla="*/ 2174 h 2174"/>
                <a:gd name="T10" fmla="*/ 690 w 1087"/>
                <a:gd name="T11" fmla="*/ 1087 h 2174"/>
              </a:gdLst>
              <a:ahLst/>
              <a:cxnLst>
                <a:cxn ang="0">
                  <a:pos x="T0" y="T1"/>
                </a:cxn>
                <a:cxn ang="0">
                  <a:pos x="T2" y="T3"/>
                </a:cxn>
                <a:cxn ang="0">
                  <a:pos x="T4" y="T5"/>
                </a:cxn>
                <a:cxn ang="0">
                  <a:pos x="T6" y="T7"/>
                </a:cxn>
                <a:cxn ang="0">
                  <a:pos x="T8" y="T9"/>
                </a:cxn>
                <a:cxn ang="0">
                  <a:pos x="T10" y="T11"/>
                </a:cxn>
              </a:cxnLst>
              <a:rect l="0" t="0" r="r" b="b"/>
              <a:pathLst>
                <a:path w="1087" h="2174">
                  <a:moveTo>
                    <a:pt x="690" y="1087"/>
                  </a:moveTo>
                  <a:cubicBezTo>
                    <a:pt x="690" y="487"/>
                    <a:pt x="868" y="0"/>
                    <a:pt x="1087" y="0"/>
                  </a:cubicBezTo>
                  <a:cubicBezTo>
                    <a:pt x="487" y="0"/>
                    <a:pt x="0" y="487"/>
                    <a:pt x="0" y="1087"/>
                  </a:cubicBezTo>
                  <a:cubicBezTo>
                    <a:pt x="0" y="1687"/>
                    <a:pt x="487" y="2174"/>
                    <a:pt x="1087" y="2174"/>
                  </a:cubicBezTo>
                  <a:cubicBezTo>
                    <a:pt x="1087" y="2174"/>
                    <a:pt x="1087" y="2174"/>
                    <a:pt x="1087" y="2174"/>
                  </a:cubicBezTo>
                  <a:cubicBezTo>
                    <a:pt x="868" y="2174"/>
                    <a:pt x="690" y="1687"/>
                    <a:pt x="690" y="1087"/>
                  </a:cubicBezTo>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900">
                <a:solidFill>
                  <a:schemeClr val="tx1">
                    <a:lumMod val="75000"/>
                    <a:lumOff val="25000"/>
                  </a:schemeClr>
                </a:solidFill>
                <a:latin typeface="+mn-ea"/>
                <a:cs typeface="+mn-ea"/>
                <a:sym typeface="Arial" panose="020B0604020202020204" pitchFamily="34" charset="0"/>
              </a:endParaRPr>
            </a:p>
          </p:txBody>
        </p:sp>
        <p:sp>
          <p:nvSpPr>
            <p:cNvPr id="43" name="Freeform 8"/>
            <p:cNvSpPr/>
            <p:nvPr/>
          </p:nvSpPr>
          <p:spPr bwMode="auto">
            <a:xfrm>
              <a:off x="3225" y="1447"/>
              <a:ext cx="3094" cy="1462"/>
            </a:xfrm>
            <a:custGeom>
              <a:avLst/>
              <a:gdLst>
                <a:gd name="T0" fmla="*/ 1042 w 1308"/>
                <a:gd name="T1" fmla="*/ 96 h 618"/>
                <a:gd name="T2" fmla="*/ 602 w 1308"/>
                <a:gd name="T3" fmla="*/ 0 h 618"/>
                <a:gd name="T4" fmla="*/ 0 w 1308"/>
                <a:gd name="T5" fmla="*/ 602 h 618"/>
                <a:gd name="T6" fmla="*/ 301 w 1308"/>
                <a:gd name="T7" fmla="*/ 618 h 618"/>
                <a:gd name="T8" fmla="*/ 1042 w 1308"/>
                <a:gd name="T9" fmla="*/ 506 h 618"/>
                <a:gd name="T10" fmla="*/ 1308 w 1308"/>
                <a:gd name="T11" fmla="*/ 301 h 618"/>
                <a:gd name="T12" fmla="*/ 1042 w 1308"/>
                <a:gd name="T13" fmla="*/ 96 h 618"/>
              </a:gdLst>
              <a:ahLst/>
              <a:cxnLst>
                <a:cxn ang="0">
                  <a:pos x="T0" y="T1"/>
                </a:cxn>
                <a:cxn ang="0">
                  <a:pos x="T2" y="T3"/>
                </a:cxn>
                <a:cxn ang="0">
                  <a:pos x="T4" y="T5"/>
                </a:cxn>
                <a:cxn ang="0">
                  <a:pos x="T6" y="T7"/>
                </a:cxn>
                <a:cxn ang="0">
                  <a:pos x="T8" y="T9"/>
                </a:cxn>
                <a:cxn ang="0">
                  <a:pos x="T10" y="T11"/>
                </a:cxn>
                <a:cxn ang="0">
                  <a:pos x="T12" y="T13"/>
                </a:cxn>
              </a:cxnLst>
              <a:rect l="0" t="0" r="r" b="b"/>
              <a:pathLst>
                <a:path w="1308" h="618">
                  <a:moveTo>
                    <a:pt x="1042" y="96"/>
                  </a:moveTo>
                  <a:cubicBezTo>
                    <a:pt x="918" y="50"/>
                    <a:pt x="767" y="18"/>
                    <a:pt x="602" y="0"/>
                  </a:cubicBezTo>
                  <a:cubicBezTo>
                    <a:pt x="0" y="602"/>
                    <a:pt x="0" y="602"/>
                    <a:pt x="0" y="602"/>
                  </a:cubicBezTo>
                  <a:cubicBezTo>
                    <a:pt x="96" y="612"/>
                    <a:pt x="197" y="618"/>
                    <a:pt x="301" y="618"/>
                  </a:cubicBezTo>
                  <a:cubicBezTo>
                    <a:pt x="582" y="618"/>
                    <a:pt x="846" y="578"/>
                    <a:pt x="1042" y="506"/>
                  </a:cubicBezTo>
                  <a:cubicBezTo>
                    <a:pt x="1238" y="435"/>
                    <a:pt x="1308" y="353"/>
                    <a:pt x="1308" y="301"/>
                  </a:cubicBezTo>
                  <a:cubicBezTo>
                    <a:pt x="1308" y="249"/>
                    <a:pt x="1238" y="167"/>
                    <a:pt x="1042" y="96"/>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900">
                <a:solidFill>
                  <a:schemeClr val="tx1">
                    <a:lumMod val="75000"/>
                    <a:lumOff val="25000"/>
                  </a:schemeClr>
                </a:solidFill>
                <a:latin typeface="+mn-ea"/>
                <a:cs typeface="+mn-ea"/>
                <a:sym typeface="Arial" panose="020B0604020202020204" pitchFamily="34" charset="0"/>
              </a:endParaRPr>
            </a:p>
          </p:txBody>
        </p:sp>
        <p:sp>
          <p:nvSpPr>
            <p:cNvPr id="44" name="Freeform 9"/>
            <p:cNvSpPr/>
            <p:nvPr/>
          </p:nvSpPr>
          <p:spPr bwMode="auto">
            <a:xfrm>
              <a:off x="3225" y="2159"/>
              <a:ext cx="3094" cy="2381"/>
            </a:xfrm>
            <a:custGeom>
              <a:avLst/>
              <a:gdLst>
                <a:gd name="T0" fmla="*/ 1308 w 1308"/>
                <a:gd name="T1" fmla="*/ 0 h 1007"/>
                <a:gd name="T2" fmla="*/ 1042 w 1308"/>
                <a:gd name="T3" fmla="*/ 205 h 1007"/>
                <a:gd name="T4" fmla="*/ 301 w 1308"/>
                <a:gd name="T5" fmla="*/ 317 h 1007"/>
                <a:gd name="T6" fmla="*/ 0 w 1308"/>
                <a:gd name="T7" fmla="*/ 301 h 1007"/>
                <a:gd name="T8" fmla="*/ 96 w 1308"/>
                <a:gd name="T9" fmla="*/ 741 h 1007"/>
                <a:gd name="T10" fmla="*/ 301 w 1308"/>
                <a:gd name="T11" fmla="*/ 1007 h 1007"/>
                <a:gd name="T12" fmla="*/ 301 w 1308"/>
                <a:gd name="T13" fmla="*/ 1007 h 1007"/>
                <a:gd name="T14" fmla="*/ 1013 w 1308"/>
                <a:gd name="T15" fmla="*/ 712 h 1007"/>
                <a:gd name="T16" fmla="*/ 1308 w 1308"/>
                <a:gd name="T17" fmla="*/ 0 h 1007"/>
                <a:gd name="T18" fmla="*/ 1308 w 1308"/>
                <a:gd name="T19" fmla="*/ 0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08" h="1007">
                  <a:moveTo>
                    <a:pt x="1308" y="0"/>
                  </a:moveTo>
                  <a:cubicBezTo>
                    <a:pt x="1308" y="53"/>
                    <a:pt x="1238" y="134"/>
                    <a:pt x="1042" y="205"/>
                  </a:cubicBezTo>
                  <a:cubicBezTo>
                    <a:pt x="846" y="277"/>
                    <a:pt x="582" y="317"/>
                    <a:pt x="301" y="317"/>
                  </a:cubicBezTo>
                  <a:cubicBezTo>
                    <a:pt x="197" y="317"/>
                    <a:pt x="96" y="311"/>
                    <a:pt x="0" y="301"/>
                  </a:cubicBezTo>
                  <a:cubicBezTo>
                    <a:pt x="18" y="466"/>
                    <a:pt x="50" y="617"/>
                    <a:pt x="96" y="741"/>
                  </a:cubicBezTo>
                  <a:cubicBezTo>
                    <a:pt x="167" y="937"/>
                    <a:pt x="249" y="1007"/>
                    <a:pt x="301" y="1007"/>
                  </a:cubicBezTo>
                  <a:cubicBezTo>
                    <a:pt x="301" y="1007"/>
                    <a:pt x="301" y="1007"/>
                    <a:pt x="301" y="1007"/>
                  </a:cubicBezTo>
                  <a:cubicBezTo>
                    <a:pt x="570" y="1007"/>
                    <a:pt x="823" y="902"/>
                    <a:pt x="1013" y="712"/>
                  </a:cubicBezTo>
                  <a:cubicBezTo>
                    <a:pt x="1203" y="522"/>
                    <a:pt x="1308" y="269"/>
                    <a:pt x="1308" y="0"/>
                  </a:cubicBezTo>
                  <a:cubicBezTo>
                    <a:pt x="1308" y="0"/>
                    <a:pt x="1308" y="0"/>
                    <a:pt x="1308" y="0"/>
                  </a:cubicBezTo>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900">
                <a:solidFill>
                  <a:schemeClr val="tx1">
                    <a:lumMod val="75000"/>
                    <a:lumOff val="25000"/>
                  </a:schemeClr>
                </a:solidFill>
                <a:latin typeface="+mn-ea"/>
                <a:cs typeface="+mn-ea"/>
                <a:sym typeface="Arial" panose="020B0604020202020204" pitchFamily="34" charset="0"/>
              </a:endParaRPr>
            </a:p>
          </p:txBody>
        </p:sp>
        <p:sp>
          <p:nvSpPr>
            <p:cNvPr id="45" name="Freeform 11"/>
            <p:cNvSpPr/>
            <p:nvPr/>
          </p:nvSpPr>
          <p:spPr bwMode="auto">
            <a:xfrm>
              <a:off x="3937" y="-34"/>
              <a:ext cx="2193" cy="2399"/>
            </a:xfrm>
            <a:custGeom>
              <a:avLst/>
              <a:gdLst>
                <a:gd name="T0" fmla="*/ 552 w 927"/>
                <a:gd name="T1" fmla="*/ 303 h 1014"/>
                <a:gd name="T2" fmla="*/ 815 w 927"/>
                <a:gd name="T3" fmla="*/ 1014 h 1014"/>
                <a:gd name="T4" fmla="*/ 926 w 927"/>
                <a:gd name="T5" fmla="*/ 927 h 1014"/>
                <a:gd name="T6" fmla="*/ 927 w 927"/>
                <a:gd name="T7" fmla="*/ 927 h 1014"/>
                <a:gd name="T8" fmla="*/ 656 w 927"/>
                <a:gd name="T9" fmla="*/ 271 h 1014"/>
                <a:gd name="T10" fmla="*/ 0 w 927"/>
                <a:gd name="T11" fmla="*/ 0 h 1014"/>
                <a:gd name="T12" fmla="*/ 552 w 927"/>
                <a:gd name="T13" fmla="*/ 303 h 1014"/>
              </a:gdLst>
              <a:ahLst/>
              <a:cxnLst>
                <a:cxn ang="0">
                  <a:pos x="T0" y="T1"/>
                </a:cxn>
                <a:cxn ang="0">
                  <a:pos x="T2" y="T3"/>
                </a:cxn>
                <a:cxn ang="0">
                  <a:pos x="T4" y="T5"/>
                </a:cxn>
                <a:cxn ang="0">
                  <a:pos x="T6" y="T7"/>
                </a:cxn>
                <a:cxn ang="0">
                  <a:pos x="T8" y="T9"/>
                </a:cxn>
                <a:cxn ang="0">
                  <a:pos x="T10" y="T11"/>
                </a:cxn>
                <a:cxn ang="0">
                  <a:pos x="T12" y="T13"/>
                </a:cxn>
              </a:cxnLst>
              <a:rect l="0" t="0" r="r" b="b"/>
              <a:pathLst>
                <a:path w="927" h="1014">
                  <a:moveTo>
                    <a:pt x="552" y="303"/>
                  </a:moveTo>
                  <a:cubicBezTo>
                    <a:pt x="703" y="499"/>
                    <a:pt x="815" y="766"/>
                    <a:pt x="815" y="1014"/>
                  </a:cubicBezTo>
                  <a:cubicBezTo>
                    <a:pt x="891" y="975"/>
                    <a:pt x="920" y="941"/>
                    <a:pt x="926" y="927"/>
                  </a:cubicBezTo>
                  <a:cubicBezTo>
                    <a:pt x="927" y="927"/>
                    <a:pt x="927" y="927"/>
                    <a:pt x="927" y="927"/>
                  </a:cubicBezTo>
                  <a:cubicBezTo>
                    <a:pt x="927" y="679"/>
                    <a:pt x="831" y="446"/>
                    <a:pt x="656" y="271"/>
                  </a:cubicBezTo>
                  <a:cubicBezTo>
                    <a:pt x="481" y="96"/>
                    <a:pt x="248" y="0"/>
                    <a:pt x="0" y="0"/>
                  </a:cubicBezTo>
                  <a:cubicBezTo>
                    <a:pt x="248" y="0"/>
                    <a:pt x="503" y="239"/>
                    <a:pt x="552" y="303"/>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900">
                <a:solidFill>
                  <a:schemeClr val="tx1">
                    <a:lumMod val="75000"/>
                    <a:lumOff val="25000"/>
                  </a:schemeClr>
                </a:solidFill>
                <a:latin typeface="+mn-ea"/>
                <a:cs typeface="+mn-ea"/>
                <a:sym typeface="Arial" panose="020B0604020202020204" pitchFamily="34" charset="0"/>
              </a:endParaRPr>
            </a:p>
          </p:txBody>
        </p:sp>
        <p:sp>
          <p:nvSpPr>
            <p:cNvPr id="46" name="Freeform 12"/>
            <p:cNvSpPr/>
            <p:nvPr/>
          </p:nvSpPr>
          <p:spPr bwMode="auto">
            <a:xfrm>
              <a:off x="3937" y="-34"/>
              <a:ext cx="1928" cy="2399"/>
            </a:xfrm>
            <a:custGeom>
              <a:avLst/>
              <a:gdLst>
                <a:gd name="T0" fmla="*/ 0 w 815"/>
                <a:gd name="T1" fmla="*/ 1 h 1014"/>
                <a:gd name="T2" fmla="*/ 0 w 815"/>
                <a:gd name="T3" fmla="*/ 927 h 1014"/>
                <a:gd name="T4" fmla="*/ 815 w 815"/>
                <a:gd name="T5" fmla="*/ 1014 h 1014"/>
                <a:gd name="T6" fmla="*/ 552 w 815"/>
                <a:gd name="T7" fmla="*/ 286 h 1014"/>
                <a:gd name="T8" fmla="*/ 0 w 815"/>
                <a:gd name="T9" fmla="*/ 0 h 1014"/>
                <a:gd name="T10" fmla="*/ 0 w 815"/>
                <a:gd name="T11" fmla="*/ 1 h 1014"/>
              </a:gdLst>
              <a:ahLst/>
              <a:cxnLst>
                <a:cxn ang="0">
                  <a:pos x="T0" y="T1"/>
                </a:cxn>
                <a:cxn ang="0">
                  <a:pos x="T2" y="T3"/>
                </a:cxn>
                <a:cxn ang="0">
                  <a:pos x="T4" y="T5"/>
                </a:cxn>
                <a:cxn ang="0">
                  <a:pos x="T6" y="T7"/>
                </a:cxn>
                <a:cxn ang="0">
                  <a:pos x="T8" y="T9"/>
                </a:cxn>
                <a:cxn ang="0">
                  <a:pos x="T10" y="T11"/>
                </a:cxn>
              </a:cxnLst>
              <a:rect l="0" t="0" r="r" b="b"/>
              <a:pathLst>
                <a:path w="815" h="1014">
                  <a:moveTo>
                    <a:pt x="0" y="1"/>
                  </a:moveTo>
                  <a:cubicBezTo>
                    <a:pt x="0" y="927"/>
                    <a:pt x="0" y="927"/>
                    <a:pt x="0" y="927"/>
                  </a:cubicBezTo>
                  <a:cubicBezTo>
                    <a:pt x="815" y="1014"/>
                    <a:pt x="815" y="1014"/>
                    <a:pt x="815" y="1014"/>
                  </a:cubicBezTo>
                  <a:cubicBezTo>
                    <a:pt x="815" y="766"/>
                    <a:pt x="727" y="461"/>
                    <a:pt x="552" y="286"/>
                  </a:cubicBezTo>
                  <a:cubicBezTo>
                    <a:pt x="411" y="145"/>
                    <a:pt x="248" y="0"/>
                    <a:pt x="0" y="0"/>
                  </a:cubicBez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900">
                <a:solidFill>
                  <a:schemeClr val="tx1">
                    <a:lumMod val="75000"/>
                    <a:lumOff val="25000"/>
                  </a:schemeClr>
                </a:solidFill>
                <a:latin typeface="+mn-ea"/>
                <a:cs typeface="+mn-ea"/>
                <a:sym typeface="Arial" panose="020B0604020202020204" pitchFamily="34" charset="0"/>
              </a:endParaRPr>
            </a:p>
          </p:txBody>
        </p:sp>
        <p:sp>
          <p:nvSpPr>
            <p:cNvPr id="47" name="Freeform 13"/>
            <p:cNvSpPr/>
            <p:nvPr/>
          </p:nvSpPr>
          <p:spPr bwMode="auto">
            <a:xfrm>
              <a:off x="3566" y="253"/>
              <a:ext cx="1902" cy="2277"/>
            </a:xfrm>
            <a:custGeom>
              <a:avLst/>
              <a:gdLst>
                <a:gd name="T0" fmla="*/ 804 w 804"/>
                <a:gd name="T1" fmla="*/ 875 h 963"/>
                <a:gd name="T2" fmla="*/ 589 w 804"/>
                <a:gd name="T3" fmla="*/ 278 h 963"/>
                <a:gd name="T4" fmla="*/ 157 w 804"/>
                <a:gd name="T5" fmla="*/ 0 h 963"/>
                <a:gd name="T6" fmla="*/ 102 w 804"/>
                <a:gd name="T7" fmla="*/ 119 h 963"/>
                <a:gd name="T8" fmla="*/ 4 w 804"/>
                <a:gd name="T9" fmla="*/ 653 h 963"/>
                <a:gd name="T10" fmla="*/ 0 w 804"/>
                <a:gd name="T11" fmla="*/ 806 h 963"/>
                <a:gd name="T12" fmla="*/ 4 w 804"/>
                <a:gd name="T13" fmla="*/ 959 h 963"/>
                <a:gd name="T14" fmla="*/ 157 w 804"/>
                <a:gd name="T15" fmla="*/ 963 h 963"/>
                <a:gd name="T16" fmla="*/ 310 w 804"/>
                <a:gd name="T17" fmla="*/ 959 h 963"/>
                <a:gd name="T18" fmla="*/ 804 w 804"/>
                <a:gd name="T19" fmla="*/ 875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4" h="963">
                  <a:moveTo>
                    <a:pt x="804" y="875"/>
                  </a:moveTo>
                  <a:cubicBezTo>
                    <a:pt x="785" y="653"/>
                    <a:pt x="706" y="418"/>
                    <a:pt x="589" y="278"/>
                  </a:cubicBezTo>
                  <a:cubicBezTo>
                    <a:pt x="456" y="119"/>
                    <a:pt x="323" y="24"/>
                    <a:pt x="157" y="0"/>
                  </a:cubicBezTo>
                  <a:cubicBezTo>
                    <a:pt x="141" y="27"/>
                    <a:pt x="122" y="65"/>
                    <a:pt x="102" y="119"/>
                  </a:cubicBezTo>
                  <a:cubicBezTo>
                    <a:pt x="49" y="264"/>
                    <a:pt x="16" y="450"/>
                    <a:pt x="4" y="653"/>
                  </a:cubicBezTo>
                  <a:cubicBezTo>
                    <a:pt x="2" y="703"/>
                    <a:pt x="0" y="754"/>
                    <a:pt x="0" y="806"/>
                  </a:cubicBezTo>
                  <a:cubicBezTo>
                    <a:pt x="0" y="858"/>
                    <a:pt x="2" y="909"/>
                    <a:pt x="4" y="959"/>
                  </a:cubicBezTo>
                  <a:cubicBezTo>
                    <a:pt x="54" y="961"/>
                    <a:pt x="105" y="963"/>
                    <a:pt x="157" y="963"/>
                  </a:cubicBezTo>
                  <a:cubicBezTo>
                    <a:pt x="209" y="963"/>
                    <a:pt x="260" y="961"/>
                    <a:pt x="310" y="959"/>
                  </a:cubicBezTo>
                  <a:cubicBezTo>
                    <a:pt x="495" y="948"/>
                    <a:pt x="666" y="920"/>
                    <a:pt x="804" y="875"/>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30" tIns="45716" rIns="91430" bIns="45716" numCol="1" anchor="t" anchorCtr="0" compatLnSpc="1"/>
            <a:lstStyle/>
            <a:p>
              <a:pPr algn="just">
                <a:lnSpc>
                  <a:spcPct val="120000"/>
                </a:lnSpc>
              </a:pPr>
              <a:endParaRPr lang="en-US" sz="900">
                <a:solidFill>
                  <a:schemeClr val="tx1">
                    <a:lumMod val="75000"/>
                    <a:lumOff val="25000"/>
                  </a:schemeClr>
                </a:solidFill>
                <a:latin typeface="+mn-ea"/>
                <a:cs typeface="+mn-ea"/>
                <a:sym typeface="Arial" panose="020B0604020202020204" pitchFamily="34" charset="0"/>
              </a:endParaRPr>
            </a:p>
          </p:txBody>
        </p:sp>
      </p:grpSp>
      <p:sp>
        <p:nvSpPr>
          <p:cNvPr id="48" name="矩形: 圆角 47"/>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1">
            <a:hlinkClick r:id="" action="ppaction://media"/>
          </p:cNvPr>
          <p:cNvPicPr/>
          <p:nvPr>
            <a:videoFile r:link="rId2"/>
            <p:extLst>
              <p:ext uri="{DAA4B4D4-6D71-4841-9C94-3DE7FCFB9230}">
                <p14:media xmlns:p14="http://schemas.microsoft.com/office/powerpoint/2010/main" r:embed="rId1"/>
              </p:ext>
            </p:extLst>
          </p:nvPr>
        </p:nvPicPr>
        <p:blipFill>
          <a:blip r:embed="rId5"/>
          <a:stretch>
            <a:fillRect/>
          </a:stretch>
        </p:blipFill>
        <p:spPr>
          <a:xfrm>
            <a:off x="2085975" y="1102995"/>
            <a:ext cx="7900670" cy="5461635"/>
          </a:xfrm>
          <a:prstGeom prst="rect">
            <a:avLst/>
          </a:prstGeom>
        </p:spPr>
      </p:pic>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p:tgtEl>
                                          <p:spTgt spid="40"/>
                                        </p:tgtEl>
                                        <p:attrNameLst>
                                          <p:attrName>ppt_y</p:attrName>
                                        </p:attrNameLst>
                                      </p:cBhvr>
                                      <p:tavLst>
                                        <p:tav tm="0">
                                          <p:val>
                                            <p:strVal val="#ppt_y+#ppt_h*1.125000"/>
                                          </p:val>
                                        </p:tav>
                                        <p:tav tm="100000">
                                          <p:val>
                                            <p:strVal val="#ppt_y"/>
                                          </p:val>
                                        </p:tav>
                                      </p:tavLst>
                                    </p:anim>
                                    <p:animEffect transition="in" filter="wipe(up)">
                                      <p:cBhvr>
                                        <p:cTn id="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p:cTn id="9" fill="hold" display="1">
                  <p:stCondLst>
                    <p:cond delay="indefinite"/>
                  </p:stCondLst>
                </p:cTn>
                <p:tgtEl>
                  <p:spTgt spid="2"/>
                </p:tgtEl>
              </p:cMediaNode>
            </p:video>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additive="base">
                                        <p:cTn id="14"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圆角 55"/>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dirty="0">
                <a:solidFill>
                  <a:schemeClr val="tx1">
                    <a:lumMod val="65000"/>
                    <a:lumOff val="35000"/>
                  </a:schemeClr>
                </a:solidFill>
              </a:rPr>
              <a:t>完成指标</a:t>
            </a:r>
          </a:p>
        </p:txBody>
      </p:sp>
      <p:sp>
        <p:nvSpPr>
          <p:cNvPr id="60" name="矩形: 圆角 59"/>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9" name="Group 37"/>
          <p:cNvGrpSpPr/>
          <p:nvPr/>
        </p:nvGrpSpPr>
        <p:grpSpPr>
          <a:xfrm>
            <a:off x="6606653" y="4078087"/>
            <a:ext cx="2276524" cy="2518266"/>
            <a:chOff x="7346434" y="3957897"/>
            <a:chExt cx="2621703" cy="2900101"/>
          </a:xfrm>
        </p:grpSpPr>
        <p:sp>
          <p:nvSpPr>
            <p:cNvPr id="70" name="Freeform 4"/>
            <p:cNvSpPr/>
            <p:nvPr/>
          </p:nvSpPr>
          <p:spPr>
            <a:xfrm rot="16200000">
              <a:off x="7207235" y="4097096"/>
              <a:ext cx="2900101" cy="2621703"/>
            </a:xfrm>
            <a:custGeom>
              <a:avLst/>
              <a:gdLst>
                <a:gd name="connsiteX0" fmla="*/ 2496508 w 3190111"/>
                <a:gd name="connsiteY0" fmla="*/ 2321164 h 2883873"/>
                <a:gd name="connsiteX1" fmla="*/ 2496508 w 3190111"/>
                <a:gd name="connsiteY1" fmla="*/ 2883872 h 2883873"/>
                <a:gd name="connsiteX2" fmla="*/ 0 w 3190111"/>
                <a:gd name="connsiteY2" fmla="*/ 2883872 h 2883873"/>
                <a:gd name="connsiteX3" fmla="*/ 0 w 3190111"/>
                <a:gd name="connsiteY3" fmla="*/ 2321164 h 2883873"/>
                <a:gd name="connsiteX4" fmla="*/ 3190111 w 3190111"/>
                <a:gd name="connsiteY4" fmla="*/ 562708 h 2883873"/>
                <a:gd name="connsiteX5" fmla="*/ 3062414 w 3190111"/>
                <a:gd name="connsiteY5" fmla="*/ 562708 h 2883873"/>
                <a:gd name="connsiteX6" fmla="*/ 3062414 w 3190111"/>
                <a:gd name="connsiteY6" fmla="*/ 2321165 h 2883873"/>
                <a:gd name="connsiteX7" fmla="*/ 3065612 w 3190111"/>
                <a:gd name="connsiteY7" fmla="*/ 2321165 h 2883873"/>
                <a:gd name="connsiteX8" fmla="*/ 2499706 w 3190111"/>
                <a:gd name="connsiteY8" fmla="*/ 2883873 h 2883873"/>
                <a:gd name="connsiteX9" fmla="*/ 2499706 w 3190111"/>
                <a:gd name="connsiteY9" fmla="*/ 2321165 h 2883873"/>
                <a:gd name="connsiteX10" fmla="*/ 2499706 w 3190111"/>
                <a:gd name="connsiteY10" fmla="*/ 562708 h 2883873"/>
                <a:gd name="connsiteX11" fmla="*/ 2378404 w 3190111"/>
                <a:gd name="connsiteY11" fmla="*/ 562708 h 2883873"/>
                <a:gd name="connsiteX12" fmla="*/ 2784258 w 3190111"/>
                <a:gd name="connsiteY12" fmla="*/ 0 h 2883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90111" h="2883873">
                  <a:moveTo>
                    <a:pt x="2496508" y="2321164"/>
                  </a:moveTo>
                  <a:lnTo>
                    <a:pt x="2496508" y="2883872"/>
                  </a:lnTo>
                  <a:lnTo>
                    <a:pt x="0" y="2883872"/>
                  </a:lnTo>
                  <a:lnTo>
                    <a:pt x="0" y="2321164"/>
                  </a:lnTo>
                  <a:close/>
                  <a:moveTo>
                    <a:pt x="3190111" y="562708"/>
                  </a:moveTo>
                  <a:lnTo>
                    <a:pt x="3062414" y="562708"/>
                  </a:lnTo>
                  <a:lnTo>
                    <a:pt x="3062414" y="2321165"/>
                  </a:lnTo>
                  <a:lnTo>
                    <a:pt x="3065612" y="2321165"/>
                  </a:lnTo>
                  <a:lnTo>
                    <a:pt x="2499706" y="2883873"/>
                  </a:lnTo>
                  <a:lnTo>
                    <a:pt x="2499706" y="2321165"/>
                  </a:lnTo>
                  <a:lnTo>
                    <a:pt x="2499706" y="562708"/>
                  </a:lnTo>
                  <a:lnTo>
                    <a:pt x="2378404" y="562708"/>
                  </a:lnTo>
                  <a:lnTo>
                    <a:pt x="278425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16"/>
            <p:cNvSpPr>
              <a:spLocks noEditPoints="1"/>
            </p:cNvSpPr>
            <p:nvPr/>
          </p:nvSpPr>
          <p:spPr bwMode="auto">
            <a:xfrm>
              <a:off x="8101752" y="4176428"/>
              <a:ext cx="378190" cy="338289"/>
            </a:xfrm>
            <a:custGeom>
              <a:avLst/>
              <a:gdLst>
                <a:gd name="T0" fmla="*/ 36 w 101"/>
                <a:gd name="T1" fmla="*/ 77 h 90"/>
                <a:gd name="T2" fmla="*/ 39 w 101"/>
                <a:gd name="T3" fmla="*/ 80 h 90"/>
                <a:gd name="T4" fmla="*/ 42 w 101"/>
                <a:gd name="T5" fmla="*/ 80 h 90"/>
                <a:gd name="T6" fmla="*/ 44 w 101"/>
                <a:gd name="T7" fmla="*/ 79 h 90"/>
                <a:gd name="T8" fmla="*/ 46 w 101"/>
                <a:gd name="T9" fmla="*/ 75 h 90"/>
                <a:gd name="T10" fmla="*/ 46 w 101"/>
                <a:gd name="T11" fmla="*/ 75 h 90"/>
                <a:gd name="T12" fmla="*/ 46 w 101"/>
                <a:gd name="T13" fmla="*/ 47 h 90"/>
                <a:gd name="T14" fmla="*/ 30 w 101"/>
                <a:gd name="T15" fmla="*/ 52 h 90"/>
                <a:gd name="T16" fmla="*/ 0 w 101"/>
                <a:gd name="T17" fmla="*/ 52 h 90"/>
                <a:gd name="T18" fmla="*/ 44 w 101"/>
                <a:gd name="T19" fmla="*/ 6 h 90"/>
                <a:gd name="T20" fmla="*/ 46 w 101"/>
                <a:gd name="T21" fmla="*/ 0 h 90"/>
                <a:gd name="T22" fmla="*/ 55 w 101"/>
                <a:gd name="T23" fmla="*/ 0 h 90"/>
                <a:gd name="T24" fmla="*/ 57 w 101"/>
                <a:gd name="T25" fmla="*/ 6 h 90"/>
                <a:gd name="T26" fmla="*/ 101 w 101"/>
                <a:gd name="T27" fmla="*/ 52 h 90"/>
                <a:gd name="T28" fmla="*/ 72 w 101"/>
                <a:gd name="T29" fmla="*/ 52 h 90"/>
                <a:gd name="T30" fmla="*/ 56 w 101"/>
                <a:gd name="T31" fmla="*/ 47 h 90"/>
                <a:gd name="T32" fmla="*/ 56 w 101"/>
                <a:gd name="T33" fmla="*/ 75 h 90"/>
                <a:gd name="T34" fmla="*/ 56 w 101"/>
                <a:gd name="T35" fmla="*/ 75 h 90"/>
                <a:gd name="T36" fmla="*/ 50 w 101"/>
                <a:gd name="T37" fmla="*/ 88 h 90"/>
                <a:gd name="T38" fmla="*/ 43 w 101"/>
                <a:gd name="T39" fmla="*/ 90 h 90"/>
                <a:gd name="T40" fmla="*/ 36 w 101"/>
                <a:gd name="T41" fmla="*/ 89 h 90"/>
                <a:gd name="T42" fmla="*/ 26 w 101"/>
                <a:gd name="T43" fmla="*/ 79 h 90"/>
                <a:gd name="T44" fmla="*/ 36 w 101"/>
                <a:gd name="T45" fmla="*/ 77 h 90"/>
                <a:gd name="T46" fmla="*/ 72 w 101"/>
                <a:gd name="T47" fmla="*/ 43 h 90"/>
                <a:gd name="T48" fmla="*/ 80 w 101"/>
                <a:gd name="T49" fmla="*/ 41 h 90"/>
                <a:gd name="T50" fmla="*/ 57 w 101"/>
                <a:gd name="T51" fmla="*/ 13 h 90"/>
                <a:gd name="T52" fmla="*/ 72 w 101"/>
                <a:gd name="T53" fmla="*/ 43 h 90"/>
                <a:gd name="T54" fmla="*/ 10 w 101"/>
                <a:gd name="T55" fmla="*/ 40 h 90"/>
                <a:gd name="T56" fmla="*/ 20 w 101"/>
                <a:gd name="T57" fmla="*/ 39 h 90"/>
                <a:gd name="T58" fmla="*/ 33 w 101"/>
                <a:gd name="T59" fmla="*/ 16 h 90"/>
                <a:gd name="T60" fmla="*/ 10 w 101"/>
                <a:gd name="T61" fmla="*/ 4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1" h="90">
                  <a:moveTo>
                    <a:pt x="36" y="77"/>
                  </a:moveTo>
                  <a:cubicBezTo>
                    <a:pt x="36" y="78"/>
                    <a:pt x="37" y="79"/>
                    <a:pt x="39" y="80"/>
                  </a:cubicBezTo>
                  <a:cubicBezTo>
                    <a:pt x="40" y="80"/>
                    <a:pt x="41" y="80"/>
                    <a:pt x="42" y="80"/>
                  </a:cubicBezTo>
                  <a:cubicBezTo>
                    <a:pt x="43" y="80"/>
                    <a:pt x="43" y="79"/>
                    <a:pt x="44" y="79"/>
                  </a:cubicBezTo>
                  <a:cubicBezTo>
                    <a:pt x="45" y="78"/>
                    <a:pt x="46" y="77"/>
                    <a:pt x="46" y="75"/>
                  </a:cubicBezTo>
                  <a:cubicBezTo>
                    <a:pt x="46" y="75"/>
                    <a:pt x="46" y="75"/>
                    <a:pt x="46" y="75"/>
                  </a:cubicBezTo>
                  <a:cubicBezTo>
                    <a:pt x="46" y="47"/>
                    <a:pt x="46" y="47"/>
                    <a:pt x="46" y="47"/>
                  </a:cubicBezTo>
                  <a:cubicBezTo>
                    <a:pt x="39" y="47"/>
                    <a:pt x="34" y="49"/>
                    <a:pt x="30" y="52"/>
                  </a:cubicBezTo>
                  <a:cubicBezTo>
                    <a:pt x="19" y="47"/>
                    <a:pt x="9" y="47"/>
                    <a:pt x="0" y="52"/>
                  </a:cubicBezTo>
                  <a:cubicBezTo>
                    <a:pt x="2" y="26"/>
                    <a:pt x="16" y="9"/>
                    <a:pt x="44" y="6"/>
                  </a:cubicBezTo>
                  <a:cubicBezTo>
                    <a:pt x="46" y="0"/>
                    <a:pt x="46" y="0"/>
                    <a:pt x="46" y="0"/>
                  </a:cubicBezTo>
                  <a:cubicBezTo>
                    <a:pt x="55" y="0"/>
                    <a:pt x="55" y="0"/>
                    <a:pt x="55" y="0"/>
                  </a:cubicBezTo>
                  <a:cubicBezTo>
                    <a:pt x="57" y="6"/>
                    <a:pt x="57" y="6"/>
                    <a:pt x="57" y="6"/>
                  </a:cubicBezTo>
                  <a:cubicBezTo>
                    <a:pt x="85" y="9"/>
                    <a:pt x="99" y="26"/>
                    <a:pt x="101" y="52"/>
                  </a:cubicBezTo>
                  <a:cubicBezTo>
                    <a:pt x="92" y="47"/>
                    <a:pt x="83" y="47"/>
                    <a:pt x="72" y="52"/>
                  </a:cubicBezTo>
                  <a:cubicBezTo>
                    <a:pt x="67" y="49"/>
                    <a:pt x="63" y="47"/>
                    <a:pt x="56" y="47"/>
                  </a:cubicBezTo>
                  <a:cubicBezTo>
                    <a:pt x="56" y="75"/>
                    <a:pt x="56" y="75"/>
                    <a:pt x="56" y="75"/>
                  </a:cubicBezTo>
                  <a:cubicBezTo>
                    <a:pt x="56" y="75"/>
                    <a:pt x="56" y="75"/>
                    <a:pt x="56" y="75"/>
                  </a:cubicBezTo>
                  <a:cubicBezTo>
                    <a:pt x="56" y="81"/>
                    <a:pt x="54" y="85"/>
                    <a:pt x="50" y="88"/>
                  </a:cubicBezTo>
                  <a:cubicBezTo>
                    <a:pt x="48" y="89"/>
                    <a:pt x="45" y="90"/>
                    <a:pt x="43" y="90"/>
                  </a:cubicBezTo>
                  <a:cubicBezTo>
                    <a:pt x="40" y="90"/>
                    <a:pt x="38" y="90"/>
                    <a:pt x="36" y="89"/>
                  </a:cubicBezTo>
                  <a:cubicBezTo>
                    <a:pt x="31" y="88"/>
                    <a:pt x="27" y="84"/>
                    <a:pt x="26" y="79"/>
                  </a:cubicBezTo>
                  <a:cubicBezTo>
                    <a:pt x="36" y="77"/>
                    <a:pt x="36" y="77"/>
                    <a:pt x="36" y="77"/>
                  </a:cubicBezTo>
                  <a:close/>
                  <a:moveTo>
                    <a:pt x="72" y="43"/>
                  </a:moveTo>
                  <a:cubicBezTo>
                    <a:pt x="75" y="42"/>
                    <a:pt x="77" y="41"/>
                    <a:pt x="80" y="41"/>
                  </a:cubicBezTo>
                  <a:cubicBezTo>
                    <a:pt x="78" y="23"/>
                    <a:pt x="69" y="16"/>
                    <a:pt x="57" y="13"/>
                  </a:cubicBezTo>
                  <a:cubicBezTo>
                    <a:pt x="67" y="20"/>
                    <a:pt x="73" y="29"/>
                    <a:pt x="72" y="43"/>
                  </a:cubicBezTo>
                  <a:close/>
                  <a:moveTo>
                    <a:pt x="10" y="40"/>
                  </a:moveTo>
                  <a:cubicBezTo>
                    <a:pt x="14" y="40"/>
                    <a:pt x="17" y="40"/>
                    <a:pt x="20" y="39"/>
                  </a:cubicBezTo>
                  <a:cubicBezTo>
                    <a:pt x="25" y="31"/>
                    <a:pt x="29" y="23"/>
                    <a:pt x="33" y="16"/>
                  </a:cubicBezTo>
                  <a:cubicBezTo>
                    <a:pt x="20" y="19"/>
                    <a:pt x="13" y="27"/>
                    <a:pt x="10" y="40"/>
                  </a:cubicBezTo>
                  <a:close/>
                </a:path>
              </a:pathLst>
            </a:custGeom>
            <a:solidFill>
              <a:schemeClr val="bg1"/>
            </a:solidFill>
            <a:ln>
              <a:noFill/>
            </a:ln>
          </p:spPr>
          <p:txBody>
            <a:bodyPr vert="horz" wrap="square" lIns="79401" tIns="39701" rIns="79401" bIns="39701"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5">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2" name="Group 41"/>
          <p:cNvGrpSpPr/>
          <p:nvPr/>
        </p:nvGrpSpPr>
        <p:grpSpPr>
          <a:xfrm>
            <a:off x="5758178" y="4066485"/>
            <a:ext cx="656206" cy="656206"/>
            <a:chOff x="6369310" y="3944537"/>
            <a:chExt cx="755703" cy="755703"/>
          </a:xfrm>
        </p:grpSpPr>
        <p:sp>
          <p:nvSpPr>
            <p:cNvPr id="73" name="Oval 10"/>
            <p:cNvSpPr/>
            <p:nvPr/>
          </p:nvSpPr>
          <p:spPr>
            <a:xfrm>
              <a:off x="6369310" y="3944537"/>
              <a:ext cx="755703" cy="7557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sp>
          <p:nvSpPr>
            <p:cNvPr id="74" name="TextBox 13"/>
            <p:cNvSpPr txBox="1"/>
            <p:nvPr/>
          </p:nvSpPr>
          <p:spPr>
            <a:xfrm>
              <a:off x="6448066" y="4114593"/>
              <a:ext cx="598188" cy="427800"/>
            </a:xfrm>
            <a:prstGeom prst="rect">
              <a:avLst/>
            </a:prstGeom>
            <a:noFill/>
          </p:spPr>
          <p:txBody>
            <a:bodyPr wrap="none" rtlCol="0">
              <a:spAutoFit/>
            </a:bodyPr>
            <a:lstStyle/>
            <a:p>
              <a:pPr algn="just">
                <a:lnSpc>
                  <a:spcPct val="120000"/>
                </a:lnSpc>
              </a:pPr>
              <a:r>
                <a:rPr lang="en-US"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rPr>
                <a:t>100%</a:t>
              </a:r>
              <a:endParaRPr lang="en-GB"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grpSp>
      <p:sp>
        <p:nvSpPr>
          <p:cNvPr id="75" name="Rectangle 30"/>
          <p:cNvSpPr/>
          <p:nvPr/>
        </p:nvSpPr>
        <p:spPr>
          <a:xfrm>
            <a:off x="1621155" y="4226560"/>
            <a:ext cx="4039870" cy="386080"/>
          </a:xfrm>
          <a:prstGeom prst="rect">
            <a:avLst/>
          </a:prstGeom>
        </p:spPr>
        <p:txBody>
          <a:bodyPr wrap="square">
            <a:spAutoFit/>
          </a:bodyPr>
          <a:lstStyle/>
          <a:p>
            <a:pPr algn="just">
              <a:lnSpc>
                <a:spcPct val="120000"/>
              </a:lnSpc>
            </a:pPr>
            <a:r>
              <a:rPr lang="zh-CN" altLang="en-US" sz="1600" dirty="0">
                <a:solidFill>
                  <a:schemeClr val="tx1">
                    <a:lumMod val="75000"/>
                    <a:lumOff val="25000"/>
                  </a:schemeClr>
                </a:solidFill>
                <a:latin typeface="+mn-ea"/>
                <a:cs typeface="+mn-ea"/>
                <a:sym typeface="Arial" panose="020B0604020202020204" pitchFamily="34" charset="0"/>
              </a:rPr>
              <a:t>使用</a:t>
            </a:r>
            <a:r>
              <a:rPr lang="en-US" altLang="zh-CN" sz="1600" dirty="0">
                <a:solidFill>
                  <a:schemeClr val="tx1">
                    <a:lumMod val="75000"/>
                    <a:lumOff val="25000"/>
                  </a:schemeClr>
                </a:solidFill>
                <a:latin typeface="+mn-ea"/>
                <a:cs typeface="+mn-ea"/>
                <a:sym typeface="Arial" panose="020B0604020202020204" pitchFamily="34" charset="0"/>
              </a:rPr>
              <a:t>Dijkstra</a:t>
            </a:r>
            <a:r>
              <a:rPr lang="zh-CN" altLang="en-US" sz="1600" dirty="0">
                <a:solidFill>
                  <a:schemeClr val="tx1">
                    <a:lumMod val="75000"/>
                    <a:lumOff val="25000"/>
                  </a:schemeClr>
                </a:solidFill>
                <a:latin typeface="+mn-ea"/>
                <a:cs typeface="+mn-ea"/>
                <a:sym typeface="Arial" panose="020B0604020202020204" pitchFamily="34" charset="0"/>
              </a:rPr>
              <a:t>实现迷宫变种</a:t>
            </a:r>
          </a:p>
        </p:txBody>
      </p:sp>
      <p:grpSp>
        <p:nvGrpSpPr>
          <p:cNvPr id="76" name="Group 27"/>
          <p:cNvGrpSpPr/>
          <p:nvPr/>
        </p:nvGrpSpPr>
        <p:grpSpPr>
          <a:xfrm>
            <a:off x="1047115" y="4241165"/>
            <a:ext cx="549910" cy="412115"/>
            <a:chOff x="789999" y="2242985"/>
            <a:chExt cx="504229" cy="378415"/>
          </a:xfrm>
        </p:grpSpPr>
        <p:sp>
          <p:nvSpPr>
            <p:cNvPr id="77" name="Rectangle 28"/>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sp>
          <p:nvSpPr>
            <p:cNvPr id="78" name="Rectangle 29"/>
            <p:cNvSpPr/>
            <p:nvPr/>
          </p:nvSpPr>
          <p:spPr>
            <a:xfrm>
              <a:off x="789999" y="2242985"/>
              <a:ext cx="436099" cy="32193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grpSp>
      <p:grpSp>
        <p:nvGrpSpPr>
          <p:cNvPr id="79" name="Group 36"/>
          <p:cNvGrpSpPr/>
          <p:nvPr/>
        </p:nvGrpSpPr>
        <p:grpSpPr>
          <a:xfrm>
            <a:off x="6606657" y="3247481"/>
            <a:ext cx="2887295" cy="3348875"/>
            <a:chOff x="7346437" y="3001349"/>
            <a:chExt cx="3325083" cy="3856651"/>
          </a:xfrm>
        </p:grpSpPr>
        <p:sp>
          <p:nvSpPr>
            <p:cNvPr id="80" name="Freeform 5"/>
            <p:cNvSpPr/>
            <p:nvPr/>
          </p:nvSpPr>
          <p:spPr>
            <a:xfrm rot="16200000">
              <a:off x="7080653" y="3267133"/>
              <a:ext cx="3856651" cy="3325083"/>
            </a:xfrm>
            <a:custGeom>
              <a:avLst/>
              <a:gdLst>
                <a:gd name="connsiteX0" fmla="*/ 4242316 w 4242316"/>
                <a:gd name="connsiteY0" fmla="*/ 562708 h 3657591"/>
                <a:gd name="connsiteX1" fmla="*/ 4117817 w 4242316"/>
                <a:gd name="connsiteY1" fmla="*/ 562708 h 3657591"/>
                <a:gd name="connsiteX2" fmla="*/ 4117817 w 4242316"/>
                <a:gd name="connsiteY2" fmla="*/ 3094883 h 3657591"/>
                <a:gd name="connsiteX3" fmla="*/ 3555109 w 4242316"/>
                <a:gd name="connsiteY3" fmla="*/ 3657591 h 3657591"/>
                <a:gd name="connsiteX4" fmla="*/ 0 w 4242316"/>
                <a:gd name="connsiteY4" fmla="*/ 3657591 h 3657591"/>
                <a:gd name="connsiteX5" fmla="*/ 0 w 4242316"/>
                <a:gd name="connsiteY5" fmla="*/ 3094883 h 3657591"/>
                <a:gd name="connsiteX6" fmla="*/ 3555109 w 4242316"/>
                <a:gd name="connsiteY6" fmla="*/ 3094883 h 3657591"/>
                <a:gd name="connsiteX7" fmla="*/ 3555109 w 4242316"/>
                <a:gd name="connsiteY7" fmla="*/ 562708 h 3657591"/>
                <a:gd name="connsiteX8" fmla="*/ 3430609 w 4242316"/>
                <a:gd name="connsiteY8" fmla="*/ 562708 h 3657591"/>
                <a:gd name="connsiteX9" fmla="*/ 3836463 w 4242316"/>
                <a:gd name="connsiteY9" fmla="*/ 0 h 3657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42316" h="3657591">
                  <a:moveTo>
                    <a:pt x="4242316" y="562708"/>
                  </a:moveTo>
                  <a:lnTo>
                    <a:pt x="4117817" y="562708"/>
                  </a:lnTo>
                  <a:lnTo>
                    <a:pt x="4117817" y="3094883"/>
                  </a:lnTo>
                  <a:lnTo>
                    <a:pt x="3555109" y="3657591"/>
                  </a:lnTo>
                  <a:lnTo>
                    <a:pt x="0" y="3657591"/>
                  </a:lnTo>
                  <a:lnTo>
                    <a:pt x="0" y="3094883"/>
                  </a:lnTo>
                  <a:lnTo>
                    <a:pt x="3555109" y="3094883"/>
                  </a:lnTo>
                  <a:lnTo>
                    <a:pt x="3555109" y="562708"/>
                  </a:lnTo>
                  <a:lnTo>
                    <a:pt x="3430609" y="562708"/>
                  </a:lnTo>
                  <a:lnTo>
                    <a:pt x="383646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5"/>
            <p:cNvSpPr>
              <a:spLocks noEditPoints="1"/>
            </p:cNvSpPr>
            <p:nvPr/>
          </p:nvSpPr>
          <p:spPr bwMode="auto">
            <a:xfrm>
              <a:off x="8114763" y="3219375"/>
              <a:ext cx="352166" cy="301858"/>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bg1"/>
            </a:solidFill>
            <a:ln>
              <a:noFill/>
            </a:ln>
          </p:spPr>
          <p:txBody>
            <a:bodyPr vert="horz" wrap="square" lIns="79401" tIns="39701" rIns="79401" bIns="39701"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5">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2" name="Group 40"/>
          <p:cNvGrpSpPr/>
          <p:nvPr/>
        </p:nvGrpSpPr>
        <p:grpSpPr>
          <a:xfrm>
            <a:off x="5758178" y="3239755"/>
            <a:ext cx="656206" cy="656206"/>
            <a:chOff x="6369311" y="2992454"/>
            <a:chExt cx="755703" cy="755703"/>
          </a:xfrm>
        </p:grpSpPr>
        <p:sp>
          <p:nvSpPr>
            <p:cNvPr id="83" name="Oval 8"/>
            <p:cNvSpPr/>
            <p:nvPr/>
          </p:nvSpPr>
          <p:spPr>
            <a:xfrm>
              <a:off x="6369311" y="2992454"/>
              <a:ext cx="755703" cy="7557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sp>
          <p:nvSpPr>
            <p:cNvPr id="84" name="TextBox 12"/>
            <p:cNvSpPr txBox="1"/>
            <p:nvPr/>
          </p:nvSpPr>
          <p:spPr>
            <a:xfrm>
              <a:off x="6448067" y="3160455"/>
              <a:ext cx="598188" cy="427800"/>
            </a:xfrm>
            <a:prstGeom prst="rect">
              <a:avLst/>
            </a:prstGeom>
            <a:noFill/>
          </p:spPr>
          <p:txBody>
            <a:bodyPr wrap="none" rtlCol="0">
              <a:spAutoFit/>
            </a:bodyPr>
            <a:lstStyle/>
            <a:p>
              <a:pPr algn="just">
                <a:lnSpc>
                  <a:spcPct val="120000"/>
                </a:lnSpc>
              </a:pPr>
              <a:r>
                <a:rPr lang="en-US"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rPr>
                <a:t>100%</a:t>
              </a:r>
              <a:endParaRPr lang="en-GB"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grpSp>
      <p:sp>
        <p:nvSpPr>
          <p:cNvPr id="85" name="Rectangle 26"/>
          <p:cNvSpPr/>
          <p:nvPr/>
        </p:nvSpPr>
        <p:spPr>
          <a:xfrm>
            <a:off x="1621155" y="3295015"/>
            <a:ext cx="4039870" cy="681355"/>
          </a:xfrm>
          <a:prstGeom prst="rect">
            <a:avLst/>
          </a:prstGeom>
        </p:spPr>
        <p:txBody>
          <a:bodyPr wrap="square">
            <a:spAutoFit/>
          </a:bodyPr>
          <a:lstStyle/>
          <a:p>
            <a:pPr algn="just">
              <a:lnSpc>
                <a:spcPct val="120000"/>
              </a:lnSpc>
            </a:pPr>
            <a:r>
              <a:rPr lang="zh-CN" altLang="en-US" sz="1600" dirty="0">
                <a:solidFill>
                  <a:schemeClr val="tx1">
                    <a:lumMod val="75000"/>
                    <a:lumOff val="25000"/>
                  </a:schemeClr>
                </a:solidFill>
                <a:latin typeface="+mn-ea"/>
                <a:cs typeface="+mn-ea"/>
                <a:sym typeface="Arial" panose="020B0604020202020204" pitchFamily="34" charset="0"/>
              </a:rPr>
              <a:t>采用保存TXT文件及读取文件的方式进行实验</a:t>
            </a:r>
          </a:p>
        </p:txBody>
      </p:sp>
      <p:grpSp>
        <p:nvGrpSpPr>
          <p:cNvPr id="86" name="Group 23"/>
          <p:cNvGrpSpPr/>
          <p:nvPr/>
        </p:nvGrpSpPr>
        <p:grpSpPr>
          <a:xfrm>
            <a:off x="1046480" y="3376295"/>
            <a:ext cx="549910" cy="412115"/>
            <a:chOff x="789999" y="2242985"/>
            <a:chExt cx="504229" cy="378415"/>
          </a:xfrm>
        </p:grpSpPr>
        <p:sp>
          <p:nvSpPr>
            <p:cNvPr id="87" name="Rectangle 24"/>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sp>
          <p:nvSpPr>
            <p:cNvPr id="88" name="Rectangle 25"/>
            <p:cNvSpPr/>
            <p:nvPr/>
          </p:nvSpPr>
          <p:spPr>
            <a:xfrm>
              <a:off x="789999" y="2242985"/>
              <a:ext cx="436099" cy="3219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grpSp>
      <p:grpSp>
        <p:nvGrpSpPr>
          <p:cNvPr id="89" name="Group 35"/>
          <p:cNvGrpSpPr/>
          <p:nvPr/>
        </p:nvGrpSpPr>
        <p:grpSpPr>
          <a:xfrm>
            <a:off x="6606656" y="2420750"/>
            <a:ext cx="3498066" cy="4175606"/>
            <a:chOff x="7346438" y="2049265"/>
            <a:chExt cx="4028463" cy="4808735"/>
          </a:xfrm>
        </p:grpSpPr>
        <p:sp>
          <p:nvSpPr>
            <p:cNvPr id="90" name="Freeform 6"/>
            <p:cNvSpPr/>
            <p:nvPr/>
          </p:nvSpPr>
          <p:spPr>
            <a:xfrm rot="16200000">
              <a:off x="6956302" y="2439401"/>
              <a:ext cx="4808735" cy="4028463"/>
            </a:xfrm>
            <a:custGeom>
              <a:avLst/>
              <a:gdLst>
                <a:gd name="connsiteX0" fmla="*/ 5289608 w 5289608"/>
                <a:gd name="connsiteY0" fmla="*/ 562708 h 4431309"/>
                <a:gd name="connsiteX1" fmla="*/ 5165108 w 5289608"/>
                <a:gd name="connsiteY1" fmla="*/ 562708 h 4431309"/>
                <a:gd name="connsiteX2" fmla="*/ 5165108 w 5289608"/>
                <a:gd name="connsiteY2" fmla="*/ 3868601 h 4431309"/>
                <a:gd name="connsiteX3" fmla="*/ 4602401 w 5289608"/>
                <a:gd name="connsiteY3" fmla="*/ 4431309 h 4431309"/>
                <a:gd name="connsiteX4" fmla="*/ 0 w 5289608"/>
                <a:gd name="connsiteY4" fmla="*/ 4431309 h 4431309"/>
                <a:gd name="connsiteX5" fmla="*/ 0 w 5289608"/>
                <a:gd name="connsiteY5" fmla="*/ 3868601 h 4431309"/>
                <a:gd name="connsiteX6" fmla="*/ 4602401 w 5289608"/>
                <a:gd name="connsiteY6" fmla="*/ 3868601 h 4431309"/>
                <a:gd name="connsiteX7" fmla="*/ 4602401 w 5289608"/>
                <a:gd name="connsiteY7" fmla="*/ 562708 h 4431309"/>
                <a:gd name="connsiteX8" fmla="*/ 4477901 w 5289608"/>
                <a:gd name="connsiteY8" fmla="*/ 562708 h 4431309"/>
                <a:gd name="connsiteX9" fmla="*/ 4883755 w 5289608"/>
                <a:gd name="connsiteY9" fmla="*/ 0 h 443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9608" h="4431309">
                  <a:moveTo>
                    <a:pt x="5289608" y="562708"/>
                  </a:moveTo>
                  <a:lnTo>
                    <a:pt x="5165108" y="562708"/>
                  </a:lnTo>
                  <a:lnTo>
                    <a:pt x="5165108" y="3868601"/>
                  </a:lnTo>
                  <a:lnTo>
                    <a:pt x="4602401" y="4431309"/>
                  </a:lnTo>
                  <a:lnTo>
                    <a:pt x="0" y="4431309"/>
                  </a:lnTo>
                  <a:lnTo>
                    <a:pt x="0" y="3868601"/>
                  </a:lnTo>
                  <a:lnTo>
                    <a:pt x="4602401" y="3868601"/>
                  </a:lnTo>
                  <a:lnTo>
                    <a:pt x="4602401" y="562708"/>
                  </a:lnTo>
                  <a:lnTo>
                    <a:pt x="4477901" y="562708"/>
                  </a:lnTo>
                  <a:lnTo>
                    <a:pt x="488375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17"/>
            <p:cNvSpPr>
              <a:spLocks noEditPoints="1"/>
            </p:cNvSpPr>
            <p:nvPr/>
          </p:nvSpPr>
          <p:spPr bwMode="auto">
            <a:xfrm>
              <a:off x="8120836" y="2231727"/>
              <a:ext cx="369515" cy="372985"/>
            </a:xfrm>
            <a:custGeom>
              <a:avLst/>
              <a:gdLst>
                <a:gd name="T0" fmla="*/ 49 w 99"/>
                <a:gd name="T1" fmla="*/ 0 h 100"/>
                <a:gd name="T2" fmla="*/ 99 w 99"/>
                <a:gd name="T3" fmla="*/ 50 h 100"/>
                <a:gd name="T4" fmla="*/ 49 w 99"/>
                <a:gd name="T5" fmla="*/ 100 h 100"/>
                <a:gd name="T6" fmla="*/ 0 w 99"/>
                <a:gd name="T7" fmla="*/ 50 h 100"/>
                <a:gd name="T8" fmla="*/ 49 w 99"/>
                <a:gd name="T9" fmla="*/ 0 h 100"/>
                <a:gd name="T10" fmla="*/ 45 w 99"/>
                <a:gd name="T11" fmla="*/ 15 h 100"/>
                <a:gd name="T12" fmla="*/ 45 w 99"/>
                <a:gd name="T13" fmla="*/ 44 h 100"/>
                <a:gd name="T14" fmla="*/ 54 w 99"/>
                <a:gd name="T15" fmla="*/ 44 h 100"/>
                <a:gd name="T16" fmla="*/ 54 w 99"/>
                <a:gd name="T17" fmla="*/ 15 h 100"/>
                <a:gd name="T18" fmla="*/ 45 w 99"/>
                <a:gd name="T19" fmla="*/ 15 h 100"/>
                <a:gd name="T20" fmla="*/ 67 w 99"/>
                <a:gd name="T21" fmla="*/ 24 h 100"/>
                <a:gd name="T22" fmla="*/ 61 w 99"/>
                <a:gd name="T23" fmla="*/ 32 h 100"/>
                <a:gd name="T24" fmla="*/ 64 w 99"/>
                <a:gd name="T25" fmla="*/ 35 h 100"/>
                <a:gd name="T26" fmla="*/ 70 w 99"/>
                <a:gd name="T27" fmla="*/ 50 h 100"/>
                <a:gd name="T28" fmla="*/ 64 w 99"/>
                <a:gd name="T29" fmla="*/ 65 h 100"/>
                <a:gd name="T30" fmla="*/ 49 w 99"/>
                <a:gd name="T31" fmla="*/ 71 h 100"/>
                <a:gd name="T32" fmla="*/ 35 w 99"/>
                <a:gd name="T33" fmla="*/ 65 h 100"/>
                <a:gd name="T34" fmla="*/ 28 w 99"/>
                <a:gd name="T35" fmla="*/ 50 h 100"/>
                <a:gd name="T36" fmla="*/ 35 w 99"/>
                <a:gd name="T37" fmla="*/ 35 h 100"/>
                <a:gd name="T38" fmla="*/ 37 w 99"/>
                <a:gd name="T39" fmla="*/ 32 h 100"/>
                <a:gd name="T40" fmla="*/ 31 w 99"/>
                <a:gd name="T41" fmla="*/ 24 h 100"/>
                <a:gd name="T42" fmla="*/ 27 w 99"/>
                <a:gd name="T43" fmla="*/ 28 h 100"/>
                <a:gd name="T44" fmla="*/ 18 w 99"/>
                <a:gd name="T45" fmla="*/ 50 h 100"/>
                <a:gd name="T46" fmla="*/ 27 w 99"/>
                <a:gd name="T47" fmla="*/ 72 h 100"/>
                <a:gd name="T48" fmla="*/ 49 w 99"/>
                <a:gd name="T49" fmla="*/ 81 h 100"/>
                <a:gd name="T50" fmla="*/ 72 w 99"/>
                <a:gd name="T51" fmla="*/ 72 h 100"/>
                <a:gd name="T52" fmla="*/ 81 w 99"/>
                <a:gd name="T53" fmla="*/ 50 h 100"/>
                <a:gd name="T54" fmla="*/ 72 w 99"/>
                <a:gd name="T55" fmla="*/ 28 h 100"/>
                <a:gd name="T56" fmla="*/ 67 w 99"/>
                <a:gd name="T57" fmla="*/ 2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100">
                  <a:moveTo>
                    <a:pt x="49" y="0"/>
                  </a:moveTo>
                  <a:cubicBezTo>
                    <a:pt x="77" y="0"/>
                    <a:pt x="99" y="22"/>
                    <a:pt x="99" y="50"/>
                  </a:cubicBezTo>
                  <a:cubicBezTo>
                    <a:pt x="99" y="77"/>
                    <a:pt x="77" y="100"/>
                    <a:pt x="49" y="100"/>
                  </a:cubicBezTo>
                  <a:cubicBezTo>
                    <a:pt x="22" y="100"/>
                    <a:pt x="0" y="77"/>
                    <a:pt x="0" y="50"/>
                  </a:cubicBezTo>
                  <a:cubicBezTo>
                    <a:pt x="0" y="22"/>
                    <a:pt x="22" y="0"/>
                    <a:pt x="49" y="0"/>
                  </a:cubicBezTo>
                  <a:close/>
                  <a:moveTo>
                    <a:pt x="45" y="15"/>
                  </a:moveTo>
                  <a:cubicBezTo>
                    <a:pt x="45" y="44"/>
                    <a:pt x="45" y="44"/>
                    <a:pt x="45" y="44"/>
                  </a:cubicBezTo>
                  <a:cubicBezTo>
                    <a:pt x="54" y="44"/>
                    <a:pt x="54" y="44"/>
                    <a:pt x="54" y="44"/>
                  </a:cubicBezTo>
                  <a:cubicBezTo>
                    <a:pt x="54" y="15"/>
                    <a:pt x="54" y="15"/>
                    <a:pt x="54" y="15"/>
                  </a:cubicBezTo>
                  <a:cubicBezTo>
                    <a:pt x="45" y="15"/>
                    <a:pt x="45" y="15"/>
                    <a:pt x="45" y="15"/>
                  </a:cubicBezTo>
                  <a:close/>
                  <a:moveTo>
                    <a:pt x="67" y="24"/>
                  </a:moveTo>
                  <a:cubicBezTo>
                    <a:pt x="61" y="32"/>
                    <a:pt x="61" y="32"/>
                    <a:pt x="61" y="32"/>
                  </a:cubicBezTo>
                  <a:cubicBezTo>
                    <a:pt x="62" y="33"/>
                    <a:pt x="63" y="34"/>
                    <a:pt x="64" y="35"/>
                  </a:cubicBezTo>
                  <a:cubicBezTo>
                    <a:pt x="68" y="39"/>
                    <a:pt x="70" y="44"/>
                    <a:pt x="70" y="50"/>
                  </a:cubicBezTo>
                  <a:cubicBezTo>
                    <a:pt x="70" y="55"/>
                    <a:pt x="68" y="61"/>
                    <a:pt x="64" y="65"/>
                  </a:cubicBezTo>
                  <a:cubicBezTo>
                    <a:pt x="60" y="68"/>
                    <a:pt x="55" y="71"/>
                    <a:pt x="49" y="71"/>
                  </a:cubicBezTo>
                  <a:cubicBezTo>
                    <a:pt x="44" y="71"/>
                    <a:pt x="38" y="68"/>
                    <a:pt x="35" y="65"/>
                  </a:cubicBezTo>
                  <a:cubicBezTo>
                    <a:pt x="31" y="61"/>
                    <a:pt x="28" y="55"/>
                    <a:pt x="28" y="50"/>
                  </a:cubicBezTo>
                  <a:cubicBezTo>
                    <a:pt x="28" y="44"/>
                    <a:pt x="31" y="39"/>
                    <a:pt x="35" y="35"/>
                  </a:cubicBezTo>
                  <a:cubicBezTo>
                    <a:pt x="35" y="34"/>
                    <a:pt x="36" y="33"/>
                    <a:pt x="37" y="32"/>
                  </a:cubicBezTo>
                  <a:cubicBezTo>
                    <a:pt x="31" y="24"/>
                    <a:pt x="31" y="24"/>
                    <a:pt x="31" y="24"/>
                  </a:cubicBezTo>
                  <a:cubicBezTo>
                    <a:pt x="30" y="25"/>
                    <a:pt x="29" y="26"/>
                    <a:pt x="27" y="28"/>
                  </a:cubicBezTo>
                  <a:cubicBezTo>
                    <a:pt x="22" y="33"/>
                    <a:pt x="18" y="41"/>
                    <a:pt x="18" y="50"/>
                  </a:cubicBezTo>
                  <a:cubicBezTo>
                    <a:pt x="18" y="58"/>
                    <a:pt x="22" y="66"/>
                    <a:pt x="27" y="72"/>
                  </a:cubicBezTo>
                  <a:cubicBezTo>
                    <a:pt x="33" y="77"/>
                    <a:pt x="41" y="81"/>
                    <a:pt x="49" y="81"/>
                  </a:cubicBezTo>
                  <a:cubicBezTo>
                    <a:pt x="58" y="81"/>
                    <a:pt x="66" y="77"/>
                    <a:pt x="72" y="72"/>
                  </a:cubicBezTo>
                  <a:cubicBezTo>
                    <a:pt x="77" y="66"/>
                    <a:pt x="81" y="58"/>
                    <a:pt x="81" y="50"/>
                  </a:cubicBezTo>
                  <a:cubicBezTo>
                    <a:pt x="81" y="41"/>
                    <a:pt x="77" y="33"/>
                    <a:pt x="72" y="28"/>
                  </a:cubicBezTo>
                  <a:cubicBezTo>
                    <a:pt x="70" y="26"/>
                    <a:pt x="69" y="25"/>
                    <a:pt x="67" y="24"/>
                  </a:cubicBezTo>
                  <a:close/>
                </a:path>
              </a:pathLst>
            </a:custGeom>
            <a:solidFill>
              <a:schemeClr val="bg1"/>
            </a:solidFill>
            <a:ln>
              <a:noFill/>
            </a:ln>
          </p:spPr>
          <p:txBody>
            <a:bodyPr vert="horz" wrap="square" lIns="79401" tIns="39701" rIns="79401" bIns="39701"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5">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2" name="Group 39"/>
          <p:cNvGrpSpPr/>
          <p:nvPr/>
        </p:nvGrpSpPr>
        <p:grpSpPr>
          <a:xfrm>
            <a:off x="5758178" y="2413026"/>
            <a:ext cx="656206" cy="656206"/>
            <a:chOff x="6369311" y="2040370"/>
            <a:chExt cx="755703" cy="755703"/>
          </a:xfrm>
        </p:grpSpPr>
        <p:sp>
          <p:nvSpPr>
            <p:cNvPr id="93" name="Oval 7"/>
            <p:cNvSpPr/>
            <p:nvPr/>
          </p:nvSpPr>
          <p:spPr>
            <a:xfrm>
              <a:off x="6369311" y="2040370"/>
              <a:ext cx="755703" cy="7557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sp>
          <p:nvSpPr>
            <p:cNvPr id="94" name="TextBox 11"/>
            <p:cNvSpPr txBox="1"/>
            <p:nvPr/>
          </p:nvSpPr>
          <p:spPr>
            <a:xfrm>
              <a:off x="6448066" y="2208372"/>
              <a:ext cx="598188" cy="427800"/>
            </a:xfrm>
            <a:prstGeom prst="rect">
              <a:avLst/>
            </a:prstGeom>
            <a:noFill/>
          </p:spPr>
          <p:txBody>
            <a:bodyPr wrap="none" rtlCol="0">
              <a:spAutoFit/>
            </a:bodyPr>
            <a:lstStyle/>
            <a:p>
              <a:pPr algn="just">
                <a:lnSpc>
                  <a:spcPct val="120000"/>
                </a:lnSpc>
              </a:pPr>
              <a:r>
                <a:rPr lang="en-US" sz="1515" dirty="0">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rPr>
                <a:t>100%</a:t>
              </a:r>
              <a:endParaRPr lang="en-GB" sz="1515" dirty="0">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grpSp>
      <p:sp>
        <p:nvSpPr>
          <p:cNvPr id="95" name="Rectangle 22"/>
          <p:cNvSpPr/>
          <p:nvPr/>
        </p:nvSpPr>
        <p:spPr>
          <a:xfrm>
            <a:off x="1621155" y="2385695"/>
            <a:ext cx="4039870" cy="681355"/>
          </a:xfrm>
          <a:prstGeom prst="rect">
            <a:avLst/>
          </a:prstGeom>
        </p:spPr>
        <p:txBody>
          <a:bodyPr wrap="square">
            <a:spAutoFit/>
          </a:bodyPr>
          <a:lstStyle/>
          <a:p>
            <a:pPr algn="just">
              <a:lnSpc>
                <a:spcPct val="120000"/>
              </a:lnSpc>
            </a:pPr>
            <a:r>
              <a:rPr lang="zh-CN" altLang="en-US" sz="1600" dirty="0">
                <a:solidFill>
                  <a:schemeClr val="tx1">
                    <a:lumMod val="75000"/>
                    <a:lumOff val="25000"/>
                  </a:schemeClr>
                </a:solidFill>
                <a:latin typeface="+mn-ea"/>
                <a:cs typeface="+mn-ea"/>
                <a:sym typeface="Arial" panose="020B0604020202020204" pitchFamily="34" charset="0"/>
              </a:rPr>
              <a:t>采用深度优先，</a:t>
            </a:r>
            <a:r>
              <a:rPr lang="en-US" altLang="zh-CN" sz="1600" dirty="0">
                <a:solidFill>
                  <a:schemeClr val="tx1">
                    <a:lumMod val="75000"/>
                    <a:lumOff val="25000"/>
                  </a:schemeClr>
                </a:solidFill>
                <a:latin typeface="+mn-ea"/>
                <a:cs typeface="+mn-ea"/>
                <a:sym typeface="Arial" panose="020B0604020202020204" pitchFamily="34" charset="0"/>
              </a:rPr>
              <a:t>Prime</a:t>
            </a:r>
            <a:r>
              <a:rPr lang="zh-CN" altLang="en-US" sz="1600" dirty="0">
                <a:solidFill>
                  <a:schemeClr val="tx1">
                    <a:lumMod val="75000"/>
                    <a:lumOff val="25000"/>
                  </a:schemeClr>
                </a:solidFill>
                <a:latin typeface="+mn-ea"/>
                <a:cs typeface="+mn-ea"/>
                <a:sym typeface="Arial" panose="020B0604020202020204" pitchFamily="34" charset="0"/>
              </a:rPr>
              <a:t>算法，递归分割算法实现随机迷宫生成</a:t>
            </a:r>
          </a:p>
        </p:txBody>
      </p:sp>
      <p:grpSp>
        <p:nvGrpSpPr>
          <p:cNvPr id="96" name="Group 19"/>
          <p:cNvGrpSpPr/>
          <p:nvPr/>
        </p:nvGrpSpPr>
        <p:grpSpPr>
          <a:xfrm>
            <a:off x="1046480" y="2466975"/>
            <a:ext cx="549910" cy="412115"/>
            <a:chOff x="789999" y="2242985"/>
            <a:chExt cx="504229" cy="378415"/>
          </a:xfrm>
        </p:grpSpPr>
        <p:sp>
          <p:nvSpPr>
            <p:cNvPr id="97" name="Rectangle 20"/>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sp>
          <p:nvSpPr>
            <p:cNvPr id="98" name="Rectangle 21"/>
            <p:cNvSpPr/>
            <p:nvPr/>
          </p:nvSpPr>
          <p:spPr>
            <a:xfrm>
              <a:off x="789999" y="2242985"/>
              <a:ext cx="436099" cy="3219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grpSp>
      <p:sp>
        <p:nvSpPr>
          <p:cNvPr id="99" name="Freeform 6"/>
          <p:cNvSpPr/>
          <p:nvPr/>
        </p:nvSpPr>
        <p:spPr>
          <a:xfrm rot="16200000">
            <a:off x="6125606" y="1720585"/>
            <a:ext cx="5164546" cy="4586990"/>
          </a:xfrm>
          <a:custGeom>
            <a:avLst/>
            <a:gdLst>
              <a:gd name="connsiteX0" fmla="*/ 5289608 w 5289608"/>
              <a:gd name="connsiteY0" fmla="*/ 562708 h 4431309"/>
              <a:gd name="connsiteX1" fmla="*/ 5165108 w 5289608"/>
              <a:gd name="connsiteY1" fmla="*/ 562708 h 4431309"/>
              <a:gd name="connsiteX2" fmla="*/ 5165108 w 5289608"/>
              <a:gd name="connsiteY2" fmla="*/ 3868601 h 4431309"/>
              <a:gd name="connsiteX3" fmla="*/ 4602401 w 5289608"/>
              <a:gd name="connsiteY3" fmla="*/ 4431309 h 4431309"/>
              <a:gd name="connsiteX4" fmla="*/ 0 w 5289608"/>
              <a:gd name="connsiteY4" fmla="*/ 4431309 h 4431309"/>
              <a:gd name="connsiteX5" fmla="*/ 0 w 5289608"/>
              <a:gd name="connsiteY5" fmla="*/ 3868601 h 4431309"/>
              <a:gd name="connsiteX6" fmla="*/ 4602401 w 5289608"/>
              <a:gd name="connsiteY6" fmla="*/ 3868601 h 4431309"/>
              <a:gd name="connsiteX7" fmla="*/ 4602401 w 5289608"/>
              <a:gd name="connsiteY7" fmla="*/ 562708 h 4431309"/>
              <a:gd name="connsiteX8" fmla="*/ 4477901 w 5289608"/>
              <a:gd name="connsiteY8" fmla="*/ 562708 h 4431309"/>
              <a:gd name="connsiteX9" fmla="*/ 4883755 w 5289608"/>
              <a:gd name="connsiteY9" fmla="*/ 0 h 443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9608" h="4431309">
                <a:moveTo>
                  <a:pt x="5289608" y="562708"/>
                </a:moveTo>
                <a:lnTo>
                  <a:pt x="5165108" y="562708"/>
                </a:lnTo>
                <a:lnTo>
                  <a:pt x="5165108" y="3868601"/>
                </a:lnTo>
                <a:lnTo>
                  <a:pt x="4602401" y="4431309"/>
                </a:lnTo>
                <a:lnTo>
                  <a:pt x="0" y="4431309"/>
                </a:lnTo>
                <a:lnTo>
                  <a:pt x="0" y="3868601"/>
                </a:lnTo>
                <a:lnTo>
                  <a:pt x="4602401" y="3868601"/>
                </a:lnTo>
                <a:lnTo>
                  <a:pt x="4602401" y="562708"/>
                </a:lnTo>
                <a:lnTo>
                  <a:pt x="4477901" y="562708"/>
                </a:lnTo>
                <a:lnTo>
                  <a:pt x="4883755" y="0"/>
                </a:lnTo>
                <a:close/>
              </a:path>
            </a:pathLst>
          </a:cu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just">
              <a:lnSpc>
                <a:spcPct val="120000"/>
              </a:lnSpc>
            </a:pPr>
            <a:endParaRPr lang="en-GB" sz="855"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00" name="Group 40"/>
          <p:cNvGrpSpPr/>
          <p:nvPr/>
        </p:nvGrpSpPr>
        <p:grpSpPr>
          <a:xfrm>
            <a:off x="5692471" y="1540181"/>
            <a:ext cx="656206" cy="656206"/>
            <a:chOff x="6369311" y="2992454"/>
            <a:chExt cx="755703" cy="755703"/>
          </a:xfrm>
        </p:grpSpPr>
        <p:sp>
          <p:nvSpPr>
            <p:cNvPr id="101" name="Oval 8"/>
            <p:cNvSpPr/>
            <p:nvPr/>
          </p:nvSpPr>
          <p:spPr>
            <a:xfrm>
              <a:off x="6369311" y="2992454"/>
              <a:ext cx="755703" cy="7557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sp>
          <p:nvSpPr>
            <p:cNvPr id="102" name="TextBox 12"/>
            <p:cNvSpPr txBox="1"/>
            <p:nvPr/>
          </p:nvSpPr>
          <p:spPr>
            <a:xfrm>
              <a:off x="6448066" y="3160455"/>
              <a:ext cx="598188" cy="427800"/>
            </a:xfrm>
            <a:prstGeom prst="rect">
              <a:avLst/>
            </a:prstGeom>
            <a:noFill/>
          </p:spPr>
          <p:txBody>
            <a:bodyPr wrap="none" rtlCol="0">
              <a:spAutoFit/>
            </a:bodyPr>
            <a:lstStyle/>
            <a:p>
              <a:pPr algn="just">
                <a:lnSpc>
                  <a:spcPct val="120000"/>
                </a:lnSpc>
              </a:pPr>
              <a:r>
                <a:rPr lang="en-US"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rPr>
                <a:t>100%</a:t>
              </a:r>
              <a:endParaRPr lang="en-GB" sz="1515">
                <a:solidFill>
                  <a:schemeClr val="bg1"/>
                </a:solidFill>
                <a:latin typeface="Agency FB" panose="020B0503020202020204" pitchFamily="34" charset="0"/>
                <a:ea typeface="微软雅黑" panose="020B0503020204020204" pitchFamily="34" charset="-122"/>
                <a:cs typeface="+mn-ea"/>
                <a:sym typeface="Arial" panose="020B0604020202020204" pitchFamily="34" charset="0"/>
              </a:endParaRPr>
            </a:p>
          </p:txBody>
        </p:sp>
      </p:grpSp>
      <p:sp>
        <p:nvSpPr>
          <p:cNvPr id="103" name="Rectangle 22"/>
          <p:cNvSpPr/>
          <p:nvPr/>
        </p:nvSpPr>
        <p:spPr>
          <a:xfrm>
            <a:off x="1720850" y="1599565"/>
            <a:ext cx="4039870" cy="681355"/>
          </a:xfrm>
          <a:prstGeom prst="rect">
            <a:avLst/>
          </a:prstGeom>
        </p:spPr>
        <p:txBody>
          <a:bodyPr wrap="square">
            <a:spAutoFit/>
          </a:bodyPr>
          <a:lstStyle/>
          <a:p>
            <a:pPr algn="just">
              <a:lnSpc>
                <a:spcPct val="120000"/>
              </a:lnSpc>
            </a:pPr>
            <a:r>
              <a:rPr lang="zh-CN" altLang="en-US" sz="1600" dirty="0">
                <a:solidFill>
                  <a:schemeClr val="tx1">
                    <a:lumMod val="75000"/>
                    <a:lumOff val="25000"/>
                  </a:schemeClr>
                </a:solidFill>
                <a:latin typeface="+mn-ea"/>
                <a:cs typeface="+mn-ea"/>
                <a:sym typeface="Arial" panose="020B0604020202020204" pitchFamily="34" charset="0"/>
              </a:rPr>
              <a:t>采用</a:t>
            </a:r>
            <a:r>
              <a:rPr lang="en-US" altLang="zh-CN" sz="1600" dirty="0">
                <a:solidFill>
                  <a:schemeClr val="tx1">
                    <a:lumMod val="75000"/>
                    <a:lumOff val="25000"/>
                  </a:schemeClr>
                </a:solidFill>
                <a:latin typeface="+mn-ea"/>
                <a:cs typeface="+mn-ea"/>
                <a:sym typeface="Arial" panose="020B0604020202020204" pitchFamily="34" charset="0"/>
              </a:rPr>
              <a:t>DFS</a:t>
            </a:r>
            <a:r>
              <a:rPr lang="zh-CN" altLang="en-US" sz="1600" dirty="0">
                <a:solidFill>
                  <a:schemeClr val="tx1">
                    <a:lumMod val="75000"/>
                    <a:lumOff val="25000"/>
                  </a:schemeClr>
                </a:solidFill>
                <a:latin typeface="+mn-ea"/>
                <a:cs typeface="+mn-ea"/>
                <a:sym typeface="Arial" panose="020B0604020202020204" pitchFamily="34" charset="0"/>
              </a:rPr>
              <a:t>，</a:t>
            </a:r>
            <a:r>
              <a:rPr lang="en-US" altLang="zh-CN" sz="1600" dirty="0">
                <a:solidFill>
                  <a:schemeClr val="tx1">
                    <a:lumMod val="75000"/>
                    <a:lumOff val="25000"/>
                  </a:schemeClr>
                </a:solidFill>
                <a:latin typeface="+mn-ea"/>
                <a:cs typeface="+mn-ea"/>
                <a:sym typeface="Arial" panose="020B0604020202020204" pitchFamily="34" charset="0"/>
              </a:rPr>
              <a:t>BFS</a:t>
            </a:r>
            <a:r>
              <a:rPr lang="zh-CN" altLang="en-US" sz="1600" dirty="0">
                <a:solidFill>
                  <a:schemeClr val="tx1">
                    <a:lumMod val="75000"/>
                    <a:lumOff val="25000"/>
                  </a:schemeClr>
                </a:solidFill>
                <a:latin typeface="+mn-ea"/>
                <a:cs typeface="+mn-ea"/>
                <a:sym typeface="Arial" panose="020B0604020202020204" pitchFamily="34" charset="0"/>
              </a:rPr>
              <a:t>，</a:t>
            </a:r>
            <a:r>
              <a:rPr lang="en-US" altLang="zh-CN" sz="1600" dirty="0">
                <a:solidFill>
                  <a:schemeClr val="tx1">
                    <a:lumMod val="75000"/>
                    <a:lumOff val="25000"/>
                  </a:schemeClr>
                </a:solidFill>
                <a:latin typeface="+mn-ea"/>
                <a:cs typeface="+mn-ea"/>
                <a:sym typeface="Arial" panose="020B0604020202020204" pitchFamily="34" charset="0"/>
              </a:rPr>
              <a:t>A*</a:t>
            </a:r>
            <a:r>
              <a:rPr lang="zh-CN" altLang="en-US" sz="1600" dirty="0">
                <a:solidFill>
                  <a:schemeClr val="tx1">
                    <a:lumMod val="75000"/>
                    <a:lumOff val="25000"/>
                  </a:schemeClr>
                </a:solidFill>
                <a:latin typeface="+mn-ea"/>
                <a:cs typeface="+mn-ea"/>
                <a:sym typeface="Arial" panose="020B0604020202020204" pitchFamily="34" charset="0"/>
              </a:rPr>
              <a:t>， 走迷宫算法，Dijkstra算法实现走迷宫</a:t>
            </a:r>
          </a:p>
        </p:txBody>
      </p:sp>
      <p:grpSp>
        <p:nvGrpSpPr>
          <p:cNvPr id="104" name="Group 23"/>
          <p:cNvGrpSpPr/>
          <p:nvPr/>
        </p:nvGrpSpPr>
        <p:grpSpPr>
          <a:xfrm>
            <a:off x="1046480" y="1662430"/>
            <a:ext cx="549910" cy="412115"/>
            <a:chOff x="789999" y="2242985"/>
            <a:chExt cx="504229" cy="378415"/>
          </a:xfrm>
        </p:grpSpPr>
        <p:sp>
          <p:nvSpPr>
            <p:cNvPr id="105" name="Rectangle 24"/>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sp>
          <p:nvSpPr>
            <p:cNvPr id="106" name="Rectangle 25"/>
            <p:cNvSpPr/>
            <p:nvPr/>
          </p:nvSpPr>
          <p:spPr>
            <a:xfrm>
              <a:off x="789999" y="2242985"/>
              <a:ext cx="436099" cy="3219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grpSp>
      <p:sp>
        <p:nvSpPr>
          <p:cNvPr id="2" name="Freeform 18"/>
          <p:cNvSpPr>
            <a:spLocks noEditPoints="1"/>
          </p:cNvSpPr>
          <p:nvPr/>
        </p:nvSpPr>
        <p:spPr bwMode="auto">
          <a:xfrm>
            <a:off x="7252852" y="1640070"/>
            <a:ext cx="346473" cy="350993"/>
          </a:xfrm>
          <a:custGeom>
            <a:avLst/>
            <a:gdLst>
              <a:gd name="T0" fmla="*/ 94 w 107"/>
              <a:gd name="T1" fmla="*/ 30 h 108"/>
              <a:gd name="T2" fmla="*/ 77 w 107"/>
              <a:gd name="T3" fmla="*/ 95 h 108"/>
              <a:gd name="T4" fmla="*/ 13 w 107"/>
              <a:gd name="T5" fmla="*/ 77 h 108"/>
              <a:gd name="T6" fmla="*/ 30 w 107"/>
              <a:gd name="T7" fmla="*/ 13 h 108"/>
              <a:gd name="T8" fmla="*/ 94 w 107"/>
              <a:gd name="T9" fmla="*/ 30 h 108"/>
              <a:gd name="T10" fmla="*/ 68 w 107"/>
              <a:gd name="T11" fmla="*/ 46 h 108"/>
              <a:gd name="T12" fmla="*/ 68 w 107"/>
              <a:gd name="T13" fmla="*/ 46 h 108"/>
              <a:gd name="T14" fmla="*/ 58 w 107"/>
              <a:gd name="T15" fmla="*/ 38 h 108"/>
              <a:gd name="T16" fmla="*/ 45 w 107"/>
              <a:gd name="T17" fmla="*/ 40 h 108"/>
              <a:gd name="T18" fmla="*/ 45 w 107"/>
              <a:gd name="T19" fmla="*/ 40 h 108"/>
              <a:gd name="T20" fmla="*/ 38 w 107"/>
              <a:gd name="T21" fmla="*/ 50 h 108"/>
              <a:gd name="T22" fmla="*/ 39 w 107"/>
              <a:gd name="T23" fmla="*/ 62 h 108"/>
              <a:gd name="T24" fmla="*/ 39 w 107"/>
              <a:gd name="T25" fmla="*/ 62 h 108"/>
              <a:gd name="T26" fmla="*/ 49 w 107"/>
              <a:gd name="T27" fmla="*/ 69 h 108"/>
              <a:gd name="T28" fmla="*/ 62 w 107"/>
              <a:gd name="T29" fmla="*/ 68 h 108"/>
              <a:gd name="T30" fmla="*/ 62 w 107"/>
              <a:gd name="T31" fmla="*/ 68 h 108"/>
              <a:gd name="T32" fmla="*/ 69 w 107"/>
              <a:gd name="T33" fmla="*/ 58 h 108"/>
              <a:gd name="T34" fmla="*/ 68 w 107"/>
              <a:gd name="T35" fmla="*/ 46 h 108"/>
              <a:gd name="T36" fmla="*/ 63 w 107"/>
              <a:gd name="T37" fmla="*/ 56 h 108"/>
              <a:gd name="T38" fmla="*/ 62 w 107"/>
              <a:gd name="T39" fmla="*/ 49 h 108"/>
              <a:gd name="T40" fmla="*/ 62 w 107"/>
              <a:gd name="T41" fmla="*/ 49 h 108"/>
              <a:gd name="T42" fmla="*/ 56 w 107"/>
              <a:gd name="T43" fmla="*/ 44 h 108"/>
              <a:gd name="T44" fmla="*/ 48 w 107"/>
              <a:gd name="T45" fmla="*/ 45 h 108"/>
              <a:gd name="T46" fmla="*/ 48 w 107"/>
              <a:gd name="T47" fmla="*/ 45 h 108"/>
              <a:gd name="T48" fmla="*/ 44 w 107"/>
              <a:gd name="T49" fmla="*/ 51 h 108"/>
              <a:gd name="T50" fmla="*/ 45 w 107"/>
              <a:gd name="T51" fmla="*/ 59 h 108"/>
              <a:gd name="T52" fmla="*/ 45 w 107"/>
              <a:gd name="T53" fmla="*/ 59 h 108"/>
              <a:gd name="T54" fmla="*/ 51 w 107"/>
              <a:gd name="T55" fmla="*/ 64 h 108"/>
              <a:gd name="T56" fmla="*/ 59 w 107"/>
              <a:gd name="T57" fmla="*/ 63 h 108"/>
              <a:gd name="T58" fmla="*/ 59 w 107"/>
              <a:gd name="T59" fmla="*/ 63 h 108"/>
              <a:gd name="T60" fmla="*/ 63 w 107"/>
              <a:gd name="T61" fmla="*/ 56 h 108"/>
              <a:gd name="T62" fmla="*/ 29 w 107"/>
              <a:gd name="T63" fmla="*/ 24 h 108"/>
              <a:gd name="T64" fmla="*/ 17 w 107"/>
              <a:gd name="T65" fmla="*/ 65 h 108"/>
              <a:gd name="T66" fmla="*/ 25 w 107"/>
              <a:gd name="T67" fmla="*/ 63 h 108"/>
              <a:gd name="T68" fmla="*/ 29 w 107"/>
              <a:gd name="T69" fmla="*/ 24 h 108"/>
              <a:gd name="T70" fmla="*/ 69 w 107"/>
              <a:gd name="T71" fmla="*/ 37 h 108"/>
              <a:gd name="T72" fmla="*/ 73 w 107"/>
              <a:gd name="T73" fmla="*/ 42 h 108"/>
              <a:gd name="T74" fmla="*/ 74 w 107"/>
              <a:gd name="T75" fmla="*/ 45 h 108"/>
              <a:gd name="T76" fmla="*/ 91 w 107"/>
              <a:gd name="T77" fmla="*/ 38 h 108"/>
              <a:gd name="T78" fmla="*/ 89 w 107"/>
              <a:gd name="T79" fmla="*/ 33 h 108"/>
              <a:gd name="T80" fmla="*/ 82 w 107"/>
              <a:gd name="T81" fmla="*/ 25 h 108"/>
              <a:gd name="T82" fmla="*/ 69 w 107"/>
              <a:gd name="T83" fmla="*/ 37 h 108"/>
              <a:gd name="T84" fmla="*/ 92 w 107"/>
              <a:gd name="T85" fmla="*/ 43 h 108"/>
              <a:gd name="T86" fmla="*/ 75 w 107"/>
              <a:gd name="T87" fmla="*/ 47 h 108"/>
              <a:gd name="T88" fmla="*/ 76 w 107"/>
              <a:gd name="T89" fmla="*/ 53 h 108"/>
              <a:gd name="T90" fmla="*/ 93 w 107"/>
              <a:gd name="T91" fmla="*/ 54 h 108"/>
              <a:gd name="T92" fmla="*/ 92 w 107"/>
              <a:gd name="T93" fmla="*/ 43 h 108"/>
              <a:gd name="T94" fmla="*/ 70 w 107"/>
              <a:gd name="T95" fmla="*/ 44 h 108"/>
              <a:gd name="T96" fmla="*/ 44 w 107"/>
              <a:gd name="T97" fmla="*/ 37 h 108"/>
              <a:gd name="T98" fmla="*/ 37 w 107"/>
              <a:gd name="T99" fmla="*/ 63 h 108"/>
              <a:gd name="T100" fmla="*/ 63 w 107"/>
              <a:gd name="T101" fmla="*/ 70 h 108"/>
              <a:gd name="T102" fmla="*/ 70 w 107"/>
              <a:gd name="T103"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7" h="108">
                <a:moveTo>
                  <a:pt x="94" y="30"/>
                </a:moveTo>
                <a:cubicBezTo>
                  <a:pt x="107" y="53"/>
                  <a:pt x="100" y="82"/>
                  <a:pt x="77" y="95"/>
                </a:cubicBezTo>
                <a:cubicBezTo>
                  <a:pt x="54" y="108"/>
                  <a:pt x="26" y="100"/>
                  <a:pt x="13" y="77"/>
                </a:cubicBezTo>
                <a:cubicBezTo>
                  <a:pt x="0" y="55"/>
                  <a:pt x="7" y="26"/>
                  <a:pt x="30" y="13"/>
                </a:cubicBezTo>
                <a:cubicBezTo>
                  <a:pt x="52" y="0"/>
                  <a:pt x="81" y="8"/>
                  <a:pt x="94" y="30"/>
                </a:cubicBezTo>
                <a:close/>
                <a:moveTo>
                  <a:pt x="68" y="46"/>
                </a:moveTo>
                <a:cubicBezTo>
                  <a:pt x="68" y="46"/>
                  <a:pt x="68" y="46"/>
                  <a:pt x="68" y="46"/>
                </a:cubicBezTo>
                <a:cubicBezTo>
                  <a:pt x="65" y="42"/>
                  <a:pt x="62" y="39"/>
                  <a:pt x="58" y="38"/>
                </a:cubicBezTo>
                <a:cubicBezTo>
                  <a:pt x="54" y="37"/>
                  <a:pt x="49" y="37"/>
                  <a:pt x="45" y="40"/>
                </a:cubicBezTo>
                <a:cubicBezTo>
                  <a:pt x="45" y="40"/>
                  <a:pt x="45" y="40"/>
                  <a:pt x="45" y="40"/>
                </a:cubicBezTo>
                <a:cubicBezTo>
                  <a:pt x="41" y="42"/>
                  <a:pt x="39" y="46"/>
                  <a:pt x="38" y="50"/>
                </a:cubicBezTo>
                <a:cubicBezTo>
                  <a:pt x="37" y="54"/>
                  <a:pt x="37" y="58"/>
                  <a:pt x="39" y="62"/>
                </a:cubicBezTo>
                <a:cubicBezTo>
                  <a:pt x="39" y="62"/>
                  <a:pt x="39" y="62"/>
                  <a:pt x="39" y="62"/>
                </a:cubicBezTo>
                <a:cubicBezTo>
                  <a:pt x="42" y="66"/>
                  <a:pt x="45" y="68"/>
                  <a:pt x="49" y="69"/>
                </a:cubicBezTo>
                <a:cubicBezTo>
                  <a:pt x="53" y="71"/>
                  <a:pt x="58" y="70"/>
                  <a:pt x="62" y="68"/>
                </a:cubicBezTo>
                <a:cubicBezTo>
                  <a:pt x="62" y="68"/>
                  <a:pt x="62" y="68"/>
                  <a:pt x="62" y="68"/>
                </a:cubicBezTo>
                <a:cubicBezTo>
                  <a:pt x="65" y="66"/>
                  <a:pt x="68" y="62"/>
                  <a:pt x="69" y="58"/>
                </a:cubicBezTo>
                <a:cubicBezTo>
                  <a:pt x="70" y="54"/>
                  <a:pt x="70" y="50"/>
                  <a:pt x="68" y="46"/>
                </a:cubicBezTo>
                <a:close/>
                <a:moveTo>
                  <a:pt x="63" y="56"/>
                </a:moveTo>
                <a:cubicBezTo>
                  <a:pt x="64" y="54"/>
                  <a:pt x="64" y="51"/>
                  <a:pt x="62" y="49"/>
                </a:cubicBezTo>
                <a:cubicBezTo>
                  <a:pt x="62" y="49"/>
                  <a:pt x="62" y="49"/>
                  <a:pt x="62" y="49"/>
                </a:cubicBezTo>
                <a:cubicBezTo>
                  <a:pt x="61" y="46"/>
                  <a:pt x="59" y="45"/>
                  <a:pt x="56" y="44"/>
                </a:cubicBezTo>
                <a:cubicBezTo>
                  <a:pt x="54" y="43"/>
                  <a:pt x="51" y="44"/>
                  <a:pt x="48" y="45"/>
                </a:cubicBezTo>
                <a:cubicBezTo>
                  <a:pt x="48" y="45"/>
                  <a:pt x="48" y="45"/>
                  <a:pt x="48" y="45"/>
                </a:cubicBezTo>
                <a:cubicBezTo>
                  <a:pt x="46" y="46"/>
                  <a:pt x="44" y="49"/>
                  <a:pt x="44" y="51"/>
                </a:cubicBezTo>
                <a:cubicBezTo>
                  <a:pt x="43" y="54"/>
                  <a:pt x="43" y="56"/>
                  <a:pt x="45" y="59"/>
                </a:cubicBezTo>
                <a:cubicBezTo>
                  <a:pt x="45" y="59"/>
                  <a:pt x="45" y="59"/>
                  <a:pt x="45" y="59"/>
                </a:cubicBezTo>
                <a:cubicBezTo>
                  <a:pt x="46" y="61"/>
                  <a:pt x="48" y="63"/>
                  <a:pt x="51" y="64"/>
                </a:cubicBezTo>
                <a:cubicBezTo>
                  <a:pt x="53" y="64"/>
                  <a:pt x="56" y="64"/>
                  <a:pt x="59" y="63"/>
                </a:cubicBezTo>
                <a:cubicBezTo>
                  <a:pt x="59" y="63"/>
                  <a:pt x="59" y="63"/>
                  <a:pt x="59" y="63"/>
                </a:cubicBezTo>
                <a:cubicBezTo>
                  <a:pt x="61" y="61"/>
                  <a:pt x="63" y="59"/>
                  <a:pt x="63" y="56"/>
                </a:cubicBezTo>
                <a:close/>
                <a:moveTo>
                  <a:pt x="29" y="24"/>
                </a:moveTo>
                <a:cubicBezTo>
                  <a:pt x="16" y="36"/>
                  <a:pt x="14" y="50"/>
                  <a:pt x="17" y="65"/>
                </a:cubicBezTo>
                <a:cubicBezTo>
                  <a:pt x="20" y="64"/>
                  <a:pt x="23" y="64"/>
                  <a:pt x="25" y="63"/>
                </a:cubicBezTo>
                <a:cubicBezTo>
                  <a:pt x="21" y="49"/>
                  <a:pt x="22" y="36"/>
                  <a:pt x="29" y="24"/>
                </a:cubicBezTo>
                <a:close/>
                <a:moveTo>
                  <a:pt x="69" y="37"/>
                </a:moveTo>
                <a:cubicBezTo>
                  <a:pt x="70" y="38"/>
                  <a:pt x="72" y="40"/>
                  <a:pt x="73" y="42"/>
                </a:cubicBezTo>
                <a:cubicBezTo>
                  <a:pt x="74" y="43"/>
                  <a:pt x="74" y="44"/>
                  <a:pt x="74" y="45"/>
                </a:cubicBezTo>
                <a:cubicBezTo>
                  <a:pt x="91" y="38"/>
                  <a:pt x="91" y="38"/>
                  <a:pt x="91" y="38"/>
                </a:cubicBezTo>
                <a:cubicBezTo>
                  <a:pt x="90" y="36"/>
                  <a:pt x="89" y="35"/>
                  <a:pt x="89" y="33"/>
                </a:cubicBezTo>
                <a:cubicBezTo>
                  <a:pt x="87" y="30"/>
                  <a:pt x="85" y="28"/>
                  <a:pt x="82" y="25"/>
                </a:cubicBezTo>
                <a:cubicBezTo>
                  <a:pt x="69" y="37"/>
                  <a:pt x="69" y="37"/>
                  <a:pt x="69" y="37"/>
                </a:cubicBezTo>
                <a:close/>
                <a:moveTo>
                  <a:pt x="92" y="43"/>
                </a:moveTo>
                <a:cubicBezTo>
                  <a:pt x="75" y="47"/>
                  <a:pt x="75" y="47"/>
                  <a:pt x="75" y="47"/>
                </a:cubicBezTo>
                <a:cubicBezTo>
                  <a:pt x="76" y="49"/>
                  <a:pt x="76" y="51"/>
                  <a:pt x="76" y="53"/>
                </a:cubicBezTo>
                <a:cubicBezTo>
                  <a:pt x="93" y="54"/>
                  <a:pt x="93" y="54"/>
                  <a:pt x="93" y="54"/>
                </a:cubicBezTo>
                <a:cubicBezTo>
                  <a:pt x="94" y="50"/>
                  <a:pt x="93" y="46"/>
                  <a:pt x="92" y="43"/>
                </a:cubicBezTo>
                <a:close/>
                <a:moveTo>
                  <a:pt x="70" y="44"/>
                </a:moveTo>
                <a:cubicBezTo>
                  <a:pt x="65" y="35"/>
                  <a:pt x="53" y="32"/>
                  <a:pt x="44" y="37"/>
                </a:cubicBezTo>
                <a:cubicBezTo>
                  <a:pt x="35" y="42"/>
                  <a:pt x="32" y="54"/>
                  <a:pt x="37" y="63"/>
                </a:cubicBezTo>
                <a:cubicBezTo>
                  <a:pt x="42" y="72"/>
                  <a:pt x="54" y="76"/>
                  <a:pt x="63" y="70"/>
                </a:cubicBezTo>
                <a:cubicBezTo>
                  <a:pt x="72" y="65"/>
                  <a:pt x="75" y="53"/>
                  <a:pt x="70" y="44"/>
                </a:cubicBezTo>
                <a:close/>
              </a:path>
            </a:pathLst>
          </a:custGeom>
          <a:solidFill>
            <a:schemeClr val="bg1"/>
          </a:solidFill>
          <a:ln>
            <a:noFill/>
          </a:ln>
        </p:spPr>
        <p:txBody>
          <a:bodyPr vert="horz" wrap="square" lIns="79401" tIns="39701" rIns="79401" bIns="39701"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5">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8" name="Group 23"/>
          <p:cNvGrpSpPr/>
          <p:nvPr/>
        </p:nvGrpSpPr>
        <p:grpSpPr>
          <a:xfrm>
            <a:off x="1021715" y="5071745"/>
            <a:ext cx="549910" cy="412115"/>
            <a:chOff x="789999" y="2242985"/>
            <a:chExt cx="504229" cy="378415"/>
          </a:xfrm>
        </p:grpSpPr>
        <p:sp>
          <p:nvSpPr>
            <p:cNvPr id="9" name="Rectangle 24"/>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sp>
          <p:nvSpPr>
            <p:cNvPr id="10" name="Rectangle 25"/>
            <p:cNvSpPr/>
            <p:nvPr/>
          </p:nvSpPr>
          <p:spPr>
            <a:xfrm>
              <a:off x="789999" y="2242985"/>
              <a:ext cx="436099" cy="3219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5">
                <a:solidFill>
                  <a:schemeClr val="tx1">
                    <a:lumMod val="75000"/>
                    <a:lumOff val="25000"/>
                  </a:schemeClr>
                </a:solidFill>
                <a:latin typeface="+mn-ea"/>
                <a:cs typeface="+mn-ea"/>
                <a:sym typeface="Arial" panose="020B0604020202020204" pitchFamily="34" charset="0"/>
              </a:endParaRPr>
            </a:p>
          </p:txBody>
        </p:sp>
      </p:grpSp>
      <p:sp>
        <p:nvSpPr>
          <p:cNvPr id="11" name="文本框 10"/>
          <p:cNvSpPr txBox="1"/>
          <p:nvPr/>
        </p:nvSpPr>
        <p:spPr>
          <a:xfrm>
            <a:off x="1664970" y="5060315"/>
            <a:ext cx="2011680" cy="386080"/>
          </a:xfrm>
          <a:prstGeom prst="rect">
            <a:avLst/>
          </a:prstGeom>
          <a:noFill/>
        </p:spPr>
        <p:txBody>
          <a:bodyPr wrap="none" rtlCol="0" anchor="t">
            <a:spAutoFit/>
          </a:bodyPr>
          <a:lstStyle/>
          <a:p>
            <a:pPr>
              <a:lnSpc>
                <a:spcPct val="120000"/>
              </a:lnSpc>
            </a:pPr>
            <a:r>
              <a:rPr lang="zh-CN" altLang="en-US" sz="1600" dirty="0">
                <a:solidFill>
                  <a:schemeClr val="tx1">
                    <a:lumMod val="75000"/>
                    <a:lumOff val="25000"/>
                  </a:schemeClr>
                </a:solidFill>
                <a:latin typeface="+mn-ea"/>
                <a:cs typeface="+mn-ea"/>
                <a:sym typeface="Arial" panose="020B0604020202020204" pitchFamily="34" charset="0"/>
              </a:rPr>
              <a:t>完成相关可视化显示</a:t>
            </a:r>
            <a:endParaRPr lang="zh-CN" altLang="en-US" dirty="0">
              <a:solidFill>
                <a:schemeClr val="tx1">
                  <a:lumMod val="75000"/>
                  <a:lumOff val="25000"/>
                </a:schemeClr>
              </a:solidFill>
            </a:endParaRPr>
          </a:p>
        </p:txBody>
      </p:sp>
    </p:spTree>
  </p:cSld>
  <p:clrMapOvr>
    <a:masterClrMapping/>
  </p:clrMapOvr>
  <p:transition spd="slow" advClick="0" advTm="3000">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8"/>
          <p:cNvSpPr txBox="1"/>
          <p:nvPr/>
        </p:nvSpPr>
        <p:spPr>
          <a:xfrm>
            <a:off x="6355644" y="605735"/>
            <a:ext cx="4800533" cy="902876"/>
          </a:xfrm>
          <a:prstGeom prst="rect">
            <a:avLst/>
          </a:prstGeom>
          <a:noFill/>
        </p:spPr>
        <p:txBody>
          <a:bodyPr wrap="square" lIns="0" tIns="0" rIns="0" bIns="0" rtlCol="0">
            <a:spAutoFit/>
          </a:bodyPr>
          <a:lstStyle/>
          <a:p>
            <a:r>
              <a:rPr lang="zh-CN" altLang="en-US" sz="5865" dirty="0">
                <a:solidFill>
                  <a:schemeClr val="bg2">
                    <a:lumMod val="50000"/>
                  </a:schemeClr>
                </a:solidFill>
                <a:latin typeface="微软雅黑" panose="020B0503020204020204" pitchFamily="34" charset="-122"/>
                <a:ea typeface="微软雅黑" panose="020B0503020204020204" pitchFamily="34" charset="-122"/>
                <a:cs typeface="+mn-ea"/>
                <a:sym typeface="+mn-lt"/>
              </a:rPr>
              <a:t>总结</a:t>
            </a:r>
          </a:p>
        </p:txBody>
      </p:sp>
      <p:sp>
        <p:nvSpPr>
          <p:cNvPr id="3" name="TextBox 49"/>
          <p:cNvSpPr txBox="1"/>
          <p:nvPr/>
        </p:nvSpPr>
        <p:spPr>
          <a:xfrm>
            <a:off x="6481748" y="2205618"/>
            <a:ext cx="4800533" cy="3987165"/>
          </a:xfrm>
          <a:prstGeom prst="rect">
            <a:avLst/>
          </a:prstGeom>
          <a:noFill/>
        </p:spPr>
        <p:txBody>
          <a:bodyPr wrap="square" lIns="0" tIns="0" rIns="0" bIns="0" rtlCol="0">
            <a:spAutoFit/>
          </a:bodyPr>
          <a:lstStyle/>
          <a:p>
            <a:pPr>
              <a:lnSpc>
                <a:spcPct val="120000"/>
              </a:lnSpc>
            </a:pPr>
            <a:r>
              <a:rPr lang="en-US"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        </a:t>
            </a:r>
            <a:r>
              <a:rPr lang="zh-CN"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通过随机生成迷宫，探索了基于栈、队列、广度优先和深度优先算法，红黑树的</a:t>
            </a:r>
            <a:r>
              <a:rPr lang="en-US"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A*</a:t>
            </a:r>
            <a:r>
              <a:rPr lang="zh-CN"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算法，</a:t>
            </a:r>
            <a:r>
              <a:rPr lang="en-US"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Dijkstra</a:t>
            </a:r>
            <a:r>
              <a:rPr lang="zh-CN"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完成的迷宫搜寻策略，得出了最终得出</a:t>
            </a:r>
            <a:r>
              <a:rPr lang="en-US"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a:t>
            </a:r>
          </a:p>
          <a:p>
            <a:pPr>
              <a:lnSpc>
                <a:spcPct val="120000"/>
              </a:lnSpc>
            </a:pPr>
            <a:r>
              <a:rPr lang="en-US"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        BFS</a:t>
            </a:r>
            <a:r>
              <a:rPr lang="zh-CN"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搜索次数最多，</a:t>
            </a:r>
            <a:r>
              <a:rPr lang="en-US"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A*</a:t>
            </a:r>
            <a:r>
              <a:rPr lang="zh-CN"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算法寻找效率高的对比结论。</a:t>
            </a:r>
          </a:p>
          <a:p>
            <a:pPr>
              <a:lnSpc>
                <a:spcPct val="120000"/>
              </a:lnSpc>
            </a:pPr>
            <a:r>
              <a:rPr lang="zh-CN"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 </a:t>
            </a:r>
            <a:r>
              <a:rPr lang="en-US"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        </a:t>
            </a:r>
            <a:r>
              <a:rPr lang="zh-CN" altLang="zh-CN" sz="2400" b="1" kern="100" dirty="0">
                <a:solidFill>
                  <a:schemeClr val="accent2">
                    <a:lumMod val="75000"/>
                  </a:schemeClr>
                </a:solidFill>
                <a:latin typeface="Times New Roman" panose="02020603050405020304" pitchFamily="18" charset="0"/>
                <a:ea typeface="宋体" panose="02010600030101010101" pitchFamily="2" charset="-122"/>
                <a:cs typeface="宋体" panose="02010600030101010101" pitchFamily="2" charset="-122"/>
              </a:rPr>
              <a:t>在以后走迷宫的过程可以根据迷宫的样式采用不用的策略。</a:t>
            </a:r>
          </a:p>
        </p:txBody>
      </p:sp>
      <p:pic>
        <p:nvPicPr>
          <p:cNvPr id="5" name="图片 4"/>
          <p:cNvPicPr>
            <a:picLocks noChangeAspect="1"/>
          </p:cNvPicPr>
          <p:nvPr/>
        </p:nvPicPr>
        <p:blipFill>
          <a:blip r:embed="rId3"/>
          <a:stretch>
            <a:fillRect/>
          </a:stretch>
        </p:blipFill>
        <p:spPr>
          <a:xfrm>
            <a:off x="909719" y="-791"/>
            <a:ext cx="5023539" cy="5846571"/>
          </a:xfrm>
          <a:prstGeom prst="rect">
            <a:avLst/>
          </a:prstGeom>
          <a:effectLst>
            <a:outerShdw blurRad="50800" dist="38100" dir="5400000" algn="t"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A_库_图片 7"/>
          <p:cNvPicPr>
            <a:picLocks noChangeAspect="1"/>
          </p:cNvPicPr>
          <p:nvPr>
            <p:custDataLst>
              <p:tags r:id="rId1"/>
            </p:custDataLst>
          </p:nvPr>
        </p:nvPicPr>
        <p:blipFill>
          <a:blip r:embed="rId6"/>
          <a:stretch>
            <a:fillRect/>
          </a:stretch>
        </p:blipFill>
        <p:spPr>
          <a:xfrm>
            <a:off x="9534525" y="3416300"/>
            <a:ext cx="2780030" cy="3235960"/>
          </a:xfrm>
          <a:prstGeom prst="rect">
            <a:avLst/>
          </a:prstGeom>
          <a:effectLst>
            <a:outerShdw blurRad="50800" dist="38100" dir="5400000" algn="t" rotWithShape="0">
              <a:prstClr val="black">
                <a:alpha val="40000"/>
              </a:prstClr>
            </a:outerShdw>
          </a:effectLst>
        </p:spPr>
      </p:pic>
      <p:pic>
        <p:nvPicPr>
          <p:cNvPr id="2" name="媒体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406525" y="-1679575"/>
            <a:ext cx="609600" cy="609600"/>
          </a:xfrm>
          <a:prstGeom prst="rect">
            <a:avLst/>
          </a:prstGeom>
        </p:spPr>
      </p:pic>
      <p:sp>
        <p:nvSpPr>
          <p:cNvPr id="100" name="文本框 99"/>
          <p:cNvSpPr txBox="1"/>
          <p:nvPr/>
        </p:nvSpPr>
        <p:spPr>
          <a:xfrm>
            <a:off x="1406525" y="700405"/>
            <a:ext cx="10567035" cy="4092575"/>
          </a:xfrm>
          <a:prstGeom prst="rect">
            <a:avLst/>
          </a:prstGeom>
          <a:noFill/>
          <a:ln w="9525">
            <a:noFill/>
          </a:ln>
        </p:spPr>
        <p:txBody>
          <a:bodyPr wrap="square">
            <a:spAutoFit/>
          </a:bodyPr>
          <a:lstStyle/>
          <a:p>
            <a:pPr indent="0" algn="l"/>
            <a:r>
              <a:rPr lang="zh-CN" sz="3600" b="0" dirty="0">
                <a:latin typeface="Times New Roman" panose="02020603050405020304" pitchFamily="18" charset="0"/>
                <a:ea typeface="宋体" panose="02010600030101010101" pitchFamily="2" charset="-122"/>
              </a:rPr>
              <a:t>小组分工</a:t>
            </a:r>
          </a:p>
          <a:p>
            <a:pPr indent="0" algn="l"/>
            <a:endParaRPr lang="zh-CN" sz="3200" b="0" dirty="0">
              <a:latin typeface="Times New Roman" panose="02020603050405020304" pitchFamily="18" charset="0"/>
              <a:ea typeface="宋体" panose="02010600030101010101" pitchFamily="2" charset="-122"/>
            </a:endParaRPr>
          </a:p>
          <a:p>
            <a:pPr indent="0" algn="l"/>
            <a:r>
              <a:rPr lang="en-US" altLang="zh-CN" sz="3200" b="0" dirty="0">
                <a:latin typeface="Times New Roman" panose="02020603050405020304" pitchFamily="18" charset="0"/>
                <a:ea typeface="宋体" panose="02010600030101010101" pitchFamily="2" charset="-122"/>
              </a:rPr>
              <a:t> </a:t>
            </a:r>
            <a:r>
              <a:rPr lang="zh-CN" sz="3200" b="0" dirty="0">
                <a:latin typeface="Times New Roman" panose="02020603050405020304" pitchFamily="18" charset="0"/>
                <a:ea typeface="宋体" panose="02010600030101010101" pitchFamily="2" charset="-122"/>
              </a:rPr>
              <a:t>：代码实现，文档编写，</a:t>
            </a:r>
            <a:r>
              <a:rPr lang="en-US" sz="3200" b="0" dirty="0">
                <a:latin typeface="Times New Roman" panose="02020603050405020304" pitchFamily="18" charset="0"/>
                <a:ea typeface="宋体" panose="02010600030101010101" pitchFamily="2" charset="-122"/>
              </a:rPr>
              <a:t>PPT</a:t>
            </a:r>
            <a:r>
              <a:rPr lang="zh-CN" sz="3200" b="0" dirty="0">
                <a:latin typeface="Times New Roman" panose="02020603050405020304" pitchFamily="18" charset="0"/>
                <a:ea typeface="宋体" panose="02010600030101010101" pitchFamily="2" charset="-122"/>
              </a:rPr>
              <a:t>修改，可视化</a:t>
            </a:r>
          </a:p>
          <a:p>
            <a:pPr indent="0" algn="l"/>
            <a:r>
              <a:rPr lang="en-US" altLang="zh-CN" sz="3200" b="0" dirty="0">
                <a:latin typeface="Times New Roman" panose="02020603050405020304" pitchFamily="18" charset="0"/>
                <a:ea typeface="宋体" panose="02010600030101010101" pitchFamily="2" charset="-122"/>
              </a:rPr>
              <a:t> </a:t>
            </a:r>
            <a:r>
              <a:rPr lang="zh-CN" sz="3200" b="0" dirty="0">
                <a:latin typeface="Times New Roman" panose="02020603050405020304" pitchFamily="18" charset="0"/>
                <a:ea typeface="宋体" panose="02010600030101010101" pitchFamily="2" charset="-122"/>
              </a:rPr>
              <a:t>：代码实现，文档编写</a:t>
            </a:r>
          </a:p>
          <a:p>
            <a:pPr indent="0" algn="l"/>
            <a:r>
              <a:rPr lang="en-US" altLang="zh-CN" sz="3200" b="0" dirty="0">
                <a:latin typeface="Times New Roman" panose="02020603050405020304" pitchFamily="18" charset="0"/>
                <a:ea typeface="宋体" panose="02010600030101010101" pitchFamily="2" charset="-122"/>
              </a:rPr>
              <a:t> </a:t>
            </a:r>
            <a:r>
              <a:rPr lang="zh-CN" sz="3200" b="0" dirty="0">
                <a:latin typeface="Times New Roman" panose="02020603050405020304" pitchFamily="18" charset="0"/>
                <a:ea typeface="宋体" panose="02010600030101010101" pitchFamily="2" charset="-122"/>
              </a:rPr>
              <a:t>：代码实现，文档编写</a:t>
            </a:r>
          </a:p>
          <a:p>
            <a:pPr indent="0" algn="l"/>
            <a:r>
              <a:rPr lang="en-US" altLang="zh-CN" sz="3200" b="0" dirty="0">
                <a:latin typeface="Times New Roman" panose="02020603050405020304" pitchFamily="18" charset="0"/>
                <a:ea typeface="宋体" panose="02010600030101010101" pitchFamily="2" charset="-122"/>
              </a:rPr>
              <a:t> </a:t>
            </a:r>
            <a:r>
              <a:rPr lang="zh-CN" sz="3200" b="0" dirty="0">
                <a:latin typeface="Times New Roman" panose="02020603050405020304" pitchFamily="18" charset="0"/>
                <a:ea typeface="宋体" panose="02010600030101010101" pitchFamily="2" charset="-122"/>
              </a:rPr>
              <a:t>：代码实现，文档编写</a:t>
            </a:r>
          </a:p>
          <a:p>
            <a:pPr indent="0" algn="l"/>
            <a:r>
              <a:rPr lang="en-US" altLang="zh-CN" sz="3200" b="0" dirty="0">
                <a:latin typeface="Times New Roman" panose="02020603050405020304" pitchFamily="18" charset="0"/>
                <a:ea typeface="宋体" panose="02010600030101010101" pitchFamily="2" charset="-122"/>
              </a:rPr>
              <a:t> </a:t>
            </a:r>
            <a:r>
              <a:rPr lang="zh-CN" sz="3200" b="0" dirty="0">
                <a:latin typeface="Times New Roman" panose="02020603050405020304" pitchFamily="18" charset="0"/>
                <a:ea typeface="宋体" panose="02010600030101010101" pitchFamily="2" charset="-122"/>
              </a:rPr>
              <a:t>：</a:t>
            </a:r>
            <a:r>
              <a:rPr lang="en-US" sz="3200" b="0" dirty="0">
                <a:latin typeface="Times New Roman" panose="02020603050405020304" pitchFamily="18" charset="0"/>
                <a:ea typeface="宋体" panose="02010600030101010101" pitchFamily="2" charset="-122"/>
              </a:rPr>
              <a:t>PPT</a:t>
            </a:r>
            <a:r>
              <a:rPr lang="zh-CN" sz="3200" b="0" dirty="0">
                <a:latin typeface="Times New Roman" panose="02020603050405020304" pitchFamily="18" charset="0"/>
                <a:ea typeface="宋体" panose="02010600030101010101" pitchFamily="2" charset="-122"/>
              </a:rPr>
              <a:t>修改，可视化</a:t>
            </a:r>
          </a:p>
          <a:p>
            <a:pPr indent="0" algn="l"/>
            <a:r>
              <a:rPr lang="en-US" altLang="zh-CN" sz="3200" b="0" dirty="0">
                <a:latin typeface="Times New Roman" panose="02020603050405020304" pitchFamily="18" charset="0"/>
                <a:ea typeface="宋体" panose="02010600030101010101" pitchFamily="2" charset="-122"/>
              </a:rPr>
              <a:t> </a:t>
            </a:r>
            <a:r>
              <a:rPr lang="zh-CN" sz="3200" b="0" dirty="0">
                <a:latin typeface="Times New Roman" panose="02020603050405020304" pitchFamily="18" charset="0"/>
                <a:ea typeface="宋体" panose="02010600030101010101" pitchFamily="2" charset="-122"/>
              </a:rPr>
              <a:t>：文档编写，可视化</a:t>
            </a:r>
            <a:endParaRPr lang="zh-CN" altLang="en-US" sz="3200" b="0" dirty="0">
              <a:latin typeface="Times New Roman" panose="02020603050405020304" pitchFamily="18" charset="0"/>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audio>
              <p:cMediaNode vol="80000" mute="1" numSld="999" showWhenStopped="0">
                <p:cTn id="2"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44"/>
          <p:cNvSpPr/>
          <p:nvPr/>
        </p:nvSpPr>
        <p:spPr bwMode="auto">
          <a:xfrm>
            <a:off x="2447595" y="2792100"/>
            <a:ext cx="1227315" cy="1227315"/>
          </a:xfrm>
          <a:prstGeom prst="ellipse">
            <a:avLst/>
          </a:prstGeom>
          <a:solidFill>
            <a:srgbClr val="3A8589"/>
          </a:solidFill>
          <a:ln w="19050">
            <a:noFill/>
            <a:round/>
          </a:ln>
        </p:spPr>
        <p:txBody>
          <a:bodyPr rot="0" spcFirstLastPara="0" vert="horz" wrap="none" lIns="121920" tIns="60960" rIns="121920" bIns="60960" anchor="b" anchorCtr="1" forceAA="0" compatLnSpc="1">
            <a:normAutofit/>
          </a:bodyPr>
          <a:lstStyle/>
          <a:p>
            <a:pPr algn="ctr"/>
            <a:r>
              <a:rPr lang="zh-CN" altLang="en-US" sz="3200" b="1" spc="400" dirty="0">
                <a:solidFill>
                  <a:schemeClr val="bg1"/>
                </a:solidFill>
                <a:latin typeface="微软雅黑" panose="020B0503020204020204" pitchFamily="34" charset="-122"/>
                <a:ea typeface="微软雅黑" panose="020B0503020204020204" pitchFamily="34" charset="-122"/>
              </a:rPr>
              <a:t> 目录 </a:t>
            </a:r>
            <a:br>
              <a:rPr lang="zh-CN" altLang="en-US" sz="3200" b="1" spc="400" dirty="0">
                <a:solidFill>
                  <a:schemeClr val="bg1"/>
                </a:solidFill>
                <a:latin typeface="微软雅黑" panose="020B0503020204020204" pitchFamily="34" charset="-122"/>
                <a:ea typeface="微软雅黑" panose="020B0503020204020204" pitchFamily="34" charset="-122"/>
              </a:rPr>
            </a:br>
            <a:r>
              <a:rPr lang="en-US" altLang="zh-CN" sz="665" b="1" spc="400" dirty="0">
                <a:solidFill>
                  <a:schemeClr val="bg1"/>
                </a:solidFill>
                <a:latin typeface="微软雅黑" panose="020B0503020204020204" pitchFamily="34" charset="-122"/>
                <a:ea typeface="微软雅黑" panose="020B0503020204020204" pitchFamily="34" charset="-122"/>
              </a:rPr>
              <a:t>CONTENT</a:t>
            </a:r>
            <a:endParaRPr lang="en-US" altLang="zh-CN" sz="3200" b="1" spc="400" dirty="0">
              <a:solidFill>
                <a:schemeClr val="bg1"/>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5218279" y="3025430"/>
            <a:ext cx="4430098" cy="624349"/>
            <a:chOff x="3683842" y="3615656"/>
            <a:chExt cx="3322573" cy="468262"/>
          </a:xfrm>
        </p:grpSpPr>
        <p:sp>
          <p:nvSpPr>
            <p:cNvPr id="25" name="Diamond 27"/>
            <p:cNvSpPr/>
            <p:nvPr/>
          </p:nvSpPr>
          <p:spPr>
            <a:xfrm>
              <a:off x="3683842" y="3615656"/>
              <a:ext cx="468262" cy="468262"/>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77500" lnSpcReduction="20000"/>
            </a:bodyPr>
            <a:lstStyle/>
            <a:p>
              <a:pPr algn="ctr"/>
              <a:r>
                <a:rPr lang="en-US" altLang="zh-CN" sz="3200" dirty="0">
                  <a:solidFill>
                    <a:schemeClr val="bg1"/>
                  </a:solidFill>
                  <a:latin typeface="Impact" panose="020B0806030902050204" pitchFamily="34" charset="0"/>
                </a:rPr>
                <a:t>04</a:t>
              </a:r>
            </a:p>
          </p:txBody>
        </p:sp>
        <p:sp>
          <p:nvSpPr>
            <p:cNvPr id="27" name="TextBox 41"/>
            <p:cNvSpPr txBox="1"/>
            <p:nvPr/>
          </p:nvSpPr>
          <p:spPr>
            <a:xfrm>
              <a:off x="4034485" y="3758713"/>
              <a:ext cx="2971930" cy="182148"/>
            </a:xfrm>
            <a:prstGeom prst="rect">
              <a:avLst/>
            </a:prstGeom>
            <a:noFill/>
          </p:spPr>
          <p:txBody>
            <a:bodyPr wrap="none" lIns="480000" tIns="0" rIns="0" bIns="0" anchor="b" anchorCtr="0">
              <a:noAutofit/>
            </a:bodyPr>
            <a:lstStyle/>
            <a:p>
              <a:r>
                <a:rPr lang="zh-CN" altLang="en-US" sz="2400" dirty="0">
                  <a:solidFill>
                    <a:schemeClr val="tx2">
                      <a:lumMod val="75000"/>
                    </a:schemeClr>
                  </a:solidFill>
                </a:rPr>
                <a:t>算法复杂度</a:t>
              </a:r>
              <a:endParaRPr lang="en-US" altLang="zh-CN" sz="2400" dirty="0">
                <a:solidFill>
                  <a:schemeClr val="tx2">
                    <a:lumMod val="75000"/>
                  </a:schemeClr>
                </a:solidFill>
              </a:endParaRPr>
            </a:p>
          </p:txBody>
        </p:sp>
      </p:grpSp>
      <p:grpSp>
        <p:nvGrpSpPr>
          <p:cNvPr id="29" name="组合 28"/>
          <p:cNvGrpSpPr/>
          <p:nvPr/>
        </p:nvGrpSpPr>
        <p:grpSpPr>
          <a:xfrm>
            <a:off x="5218282" y="2186765"/>
            <a:ext cx="4430095" cy="624349"/>
            <a:chOff x="3683842" y="2956724"/>
            <a:chExt cx="3322571" cy="468262"/>
          </a:xfrm>
        </p:grpSpPr>
        <p:sp>
          <p:nvSpPr>
            <p:cNvPr id="30" name="Diamond 29"/>
            <p:cNvSpPr/>
            <p:nvPr/>
          </p:nvSpPr>
          <p:spPr>
            <a:xfrm>
              <a:off x="3683842" y="2956724"/>
              <a:ext cx="468262" cy="468262"/>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77500" lnSpcReduction="20000"/>
            </a:bodyPr>
            <a:lstStyle/>
            <a:p>
              <a:pPr algn="ctr"/>
              <a:r>
                <a:rPr lang="en-US" altLang="zh-CN" sz="3200" dirty="0">
                  <a:solidFill>
                    <a:schemeClr val="bg1"/>
                  </a:solidFill>
                  <a:latin typeface="Impact" panose="020B0806030902050204" pitchFamily="34" charset="0"/>
                </a:rPr>
                <a:t>03</a:t>
              </a:r>
            </a:p>
          </p:txBody>
        </p:sp>
        <p:sp>
          <p:nvSpPr>
            <p:cNvPr id="32" name="TextBox 39"/>
            <p:cNvSpPr txBox="1"/>
            <p:nvPr/>
          </p:nvSpPr>
          <p:spPr>
            <a:xfrm>
              <a:off x="4034483" y="3086839"/>
              <a:ext cx="2971930" cy="182148"/>
            </a:xfrm>
            <a:prstGeom prst="rect">
              <a:avLst/>
            </a:prstGeom>
            <a:noFill/>
          </p:spPr>
          <p:txBody>
            <a:bodyPr wrap="none" lIns="480000" tIns="0" rIns="0" bIns="0" anchor="b" anchorCtr="0">
              <a:noAutofit/>
            </a:bodyPr>
            <a:lstStyle/>
            <a:p>
              <a:pPr rtl="0"/>
              <a:r>
                <a:rPr lang="zh-CN" altLang="en-US" sz="2400" b="1" dirty="0">
                  <a:solidFill>
                    <a:schemeClr val="accent3">
                      <a:lumMod val="100000"/>
                    </a:schemeClr>
                  </a:solidFill>
                </a:rPr>
                <a:t>算法实现及演示</a:t>
              </a:r>
            </a:p>
          </p:txBody>
        </p:sp>
      </p:grpSp>
      <p:grpSp>
        <p:nvGrpSpPr>
          <p:cNvPr id="34" name="组合 33"/>
          <p:cNvGrpSpPr/>
          <p:nvPr/>
        </p:nvGrpSpPr>
        <p:grpSpPr>
          <a:xfrm>
            <a:off x="5218282" y="1348100"/>
            <a:ext cx="4430103" cy="624349"/>
            <a:chOff x="3683842" y="2297792"/>
            <a:chExt cx="3322579" cy="468262"/>
          </a:xfrm>
        </p:grpSpPr>
        <p:sp>
          <p:nvSpPr>
            <p:cNvPr id="35" name="Diamond 31"/>
            <p:cNvSpPr/>
            <p:nvPr/>
          </p:nvSpPr>
          <p:spPr>
            <a:xfrm>
              <a:off x="3683842" y="2297792"/>
              <a:ext cx="468262" cy="468262"/>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77500" lnSpcReduction="20000"/>
            </a:bodyPr>
            <a:lstStyle/>
            <a:p>
              <a:pPr algn="ctr"/>
              <a:r>
                <a:rPr lang="en-US" altLang="zh-CN" sz="3200">
                  <a:solidFill>
                    <a:schemeClr val="bg1"/>
                  </a:solidFill>
                  <a:latin typeface="Impact" panose="020B0806030902050204" pitchFamily="34" charset="0"/>
                </a:rPr>
                <a:t>02</a:t>
              </a:r>
            </a:p>
          </p:txBody>
        </p:sp>
        <p:sp>
          <p:nvSpPr>
            <p:cNvPr id="37" name="TextBox 37"/>
            <p:cNvSpPr txBox="1"/>
            <p:nvPr/>
          </p:nvSpPr>
          <p:spPr>
            <a:xfrm>
              <a:off x="4034489" y="2461142"/>
              <a:ext cx="2971932" cy="182148"/>
            </a:xfrm>
            <a:prstGeom prst="rect">
              <a:avLst/>
            </a:prstGeom>
            <a:noFill/>
          </p:spPr>
          <p:txBody>
            <a:bodyPr wrap="none" lIns="480000" tIns="0" rIns="0" bIns="0" anchor="b" anchorCtr="0">
              <a:noAutofit/>
            </a:bodyPr>
            <a:lstStyle/>
            <a:p>
              <a:r>
                <a:rPr lang="zh-CN" altLang="en-US" sz="2400" dirty="0">
                  <a:solidFill>
                    <a:schemeClr val="tx2">
                      <a:lumMod val="75000"/>
                    </a:schemeClr>
                  </a:solidFill>
                </a:rPr>
                <a:t>算法简介</a:t>
              </a:r>
              <a:endParaRPr lang="zh-CN" altLang="en-US" sz="2400" b="1" dirty="0">
                <a:solidFill>
                  <a:schemeClr val="tx2">
                    <a:lumMod val="75000"/>
                  </a:schemeClr>
                </a:solidFill>
              </a:endParaRPr>
            </a:p>
          </p:txBody>
        </p:sp>
      </p:grpSp>
      <p:grpSp>
        <p:nvGrpSpPr>
          <p:cNvPr id="39" name="组合 38"/>
          <p:cNvGrpSpPr/>
          <p:nvPr/>
        </p:nvGrpSpPr>
        <p:grpSpPr>
          <a:xfrm>
            <a:off x="5218289" y="520567"/>
            <a:ext cx="4430096" cy="624349"/>
            <a:chOff x="3683844" y="1638860"/>
            <a:chExt cx="3322572" cy="468262"/>
          </a:xfrm>
        </p:grpSpPr>
        <p:sp>
          <p:nvSpPr>
            <p:cNvPr id="40" name="Diamond 33"/>
            <p:cNvSpPr/>
            <p:nvPr/>
          </p:nvSpPr>
          <p:spPr>
            <a:xfrm>
              <a:off x="3683844" y="1638860"/>
              <a:ext cx="468262" cy="468262"/>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77500" lnSpcReduction="20000"/>
            </a:bodyPr>
            <a:lstStyle/>
            <a:p>
              <a:pPr algn="ctr"/>
              <a:r>
                <a:rPr lang="en-US" altLang="zh-CN" sz="3200" dirty="0">
                  <a:solidFill>
                    <a:schemeClr val="bg1"/>
                  </a:solidFill>
                  <a:latin typeface="Impact" panose="020B0806030902050204" pitchFamily="34" charset="0"/>
                </a:rPr>
                <a:t>01</a:t>
              </a:r>
            </a:p>
          </p:txBody>
        </p:sp>
        <p:sp>
          <p:nvSpPr>
            <p:cNvPr id="42" name="TextBox 35"/>
            <p:cNvSpPr txBox="1"/>
            <p:nvPr/>
          </p:nvSpPr>
          <p:spPr>
            <a:xfrm>
              <a:off x="4034486" y="1661779"/>
              <a:ext cx="2971930" cy="299963"/>
            </a:xfrm>
            <a:prstGeom prst="rect">
              <a:avLst/>
            </a:prstGeom>
            <a:noFill/>
          </p:spPr>
          <p:txBody>
            <a:bodyPr wrap="none" lIns="480000" tIns="0" rIns="0" bIns="0" anchor="b" anchorCtr="0">
              <a:normAutofit/>
            </a:bodyPr>
            <a:lstStyle/>
            <a:p>
              <a:r>
                <a:rPr lang="zh-CN" altLang="en-US" sz="2400" b="1" dirty="0">
                  <a:solidFill>
                    <a:schemeClr val="accent3">
                      <a:lumMod val="100000"/>
                    </a:schemeClr>
                  </a:solidFill>
                </a:rPr>
                <a:t>总体结构介绍</a:t>
              </a:r>
            </a:p>
          </p:txBody>
        </p:sp>
      </p:grpSp>
      <p:grpSp>
        <p:nvGrpSpPr>
          <p:cNvPr id="44" name="组合 43"/>
          <p:cNvGrpSpPr/>
          <p:nvPr/>
        </p:nvGrpSpPr>
        <p:grpSpPr>
          <a:xfrm>
            <a:off x="5218279" y="3838771"/>
            <a:ext cx="4430098" cy="624349"/>
            <a:chOff x="3683842" y="2956724"/>
            <a:chExt cx="3322573" cy="468262"/>
          </a:xfrm>
        </p:grpSpPr>
        <p:sp>
          <p:nvSpPr>
            <p:cNvPr id="45" name="Diamond 29"/>
            <p:cNvSpPr/>
            <p:nvPr/>
          </p:nvSpPr>
          <p:spPr>
            <a:xfrm>
              <a:off x="3683842" y="2956724"/>
              <a:ext cx="468262" cy="468262"/>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77500" lnSpcReduction="20000"/>
            </a:bodyPr>
            <a:lstStyle/>
            <a:p>
              <a:pPr algn="ctr"/>
              <a:r>
                <a:rPr lang="en-US" altLang="zh-CN" sz="3200" dirty="0">
                  <a:solidFill>
                    <a:schemeClr val="bg1"/>
                  </a:solidFill>
                  <a:latin typeface="Impact" panose="020B0806030902050204" pitchFamily="34" charset="0"/>
                </a:rPr>
                <a:t>05</a:t>
              </a:r>
            </a:p>
          </p:txBody>
        </p:sp>
        <p:sp>
          <p:nvSpPr>
            <p:cNvPr id="47" name="TextBox 39"/>
            <p:cNvSpPr txBox="1"/>
            <p:nvPr/>
          </p:nvSpPr>
          <p:spPr>
            <a:xfrm>
              <a:off x="4034485" y="3108130"/>
              <a:ext cx="2971930" cy="182148"/>
            </a:xfrm>
            <a:prstGeom prst="rect">
              <a:avLst/>
            </a:prstGeom>
            <a:noFill/>
          </p:spPr>
          <p:txBody>
            <a:bodyPr wrap="none" lIns="480000" tIns="0" rIns="0" bIns="0" anchor="b" anchorCtr="0">
              <a:noAutofit/>
            </a:bodyPr>
            <a:lstStyle/>
            <a:p>
              <a:r>
                <a:rPr lang="zh-CN" altLang="en-US" sz="2400" b="1" dirty="0">
                  <a:solidFill>
                    <a:schemeClr val="accent3">
                      <a:lumMod val="100000"/>
                    </a:schemeClr>
                  </a:solidFill>
                </a:rPr>
                <a:t>可视化展示</a:t>
              </a:r>
            </a:p>
          </p:txBody>
        </p:sp>
      </p:grpSp>
      <p:grpSp>
        <p:nvGrpSpPr>
          <p:cNvPr id="49" name="组合 48"/>
          <p:cNvGrpSpPr/>
          <p:nvPr/>
        </p:nvGrpSpPr>
        <p:grpSpPr>
          <a:xfrm>
            <a:off x="5218279" y="4649728"/>
            <a:ext cx="4430098" cy="624349"/>
            <a:chOff x="3683842" y="3615656"/>
            <a:chExt cx="3322573" cy="468262"/>
          </a:xfrm>
        </p:grpSpPr>
        <p:sp>
          <p:nvSpPr>
            <p:cNvPr id="50" name="Diamond 27"/>
            <p:cNvSpPr/>
            <p:nvPr/>
          </p:nvSpPr>
          <p:spPr>
            <a:xfrm>
              <a:off x="3683842" y="3615656"/>
              <a:ext cx="468262" cy="468262"/>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77500" lnSpcReduction="20000"/>
            </a:bodyPr>
            <a:lstStyle/>
            <a:p>
              <a:pPr algn="ctr"/>
              <a:r>
                <a:rPr lang="en-US" altLang="zh-CN" sz="3200" dirty="0">
                  <a:solidFill>
                    <a:schemeClr val="bg1"/>
                  </a:solidFill>
                  <a:latin typeface="Impact" panose="020B0806030902050204" pitchFamily="34" charset="0"/>
                </a:rPr>
                <a:t>06</a:t>
              </a:r>
            </a:p>
          </p:txBody>
        </p:sp>
        <p:sp>
          <p:nvSpPr>
            <p:cNvPr id="52" name="TextBox 41"/>
            <p:cNvSpPr txBox="1"/>
            <p:nvPr/>
          </p:nvSpPr>
          <p:spPr>
            <a:xfrm>
              <a:off x="4034485" y="3781633"/>
              <a:ext cx="2971930" cy="182148"/>
            </a:xfrm>
            <a:prstGeom prst="rect">
              <a:avLst/>
            </a:prstGeom>
            <a:noFill/>
          </p:spPr>
          <p:txBody>
            <a:bodyPr wrap="none" lIns="480000" tIns="0" rIns="0" bIns="0" anchor="b" anchorCtr="0">
              <a:noAutofit/>
            </a:bodyPr>
            <a:lstStyle/>
            <a:p>
              <a:r>
                <a:rPr lang="zh-CN" altLang="en-US" sz="2400" dirty="0">
                  <a:solidFill>
                    <a:schemeClr val="tx2">
                      <a:lumMod val="75000"/>
                    </a:schemeClr>
                  </a:solidFill>
                </a:rPr>
                <a:t>完成指标</a:t>
              </a:r>
            </a:p>
          </p:txBody>
        </p:sp>
      </p:grpSp>
      <p:grpSp>
        <p:nvGrpSpPr>
          <p:cNvPr id="54" name="组合 53"/>
          <p:cNvGrpSpPr/>
          <p:nvPr/>
        </p:nvGrpSpPr>
        <p:grpSpPr>
          <a:xfrm>
            <a:off x="5218279" y="5509900"/>
            <a:ext cx="4430098" cy="624349"/>
            <a:chOff x="3683842" y="2956724"/>
            <a:chExt cx="3322573" cy="468262"/>
          </a:xfrm>
        </p:grpSpPr>
        <p:sp>
          <p:nvSpPr>
            <p:cNvPr id="55" name="Diamond 29"/>
            <p:cNvSpPr/>
            <p:nvPr/>
          </p:nvSpPr>
          <p:spPr>
            <a:xfrm>
              <a:off x="3683842" y="2956724"/>
              <a:ext cx="468262" cy="468262"/>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77500" lnSpcReduction="20000"/>
            </a:bodyPr>
            <a:lstStyle/>
            <a:p>
              <a:pPr algn="ctr"/>
              <a:r>
                <a:rPr lang="en-US" altLang="zh-CN" sz="3200" dirty="0">
                  <a:solidFill>
                    <a:schemeClr val="bg1"/>
                  </a:solidFill>
                  <a:latin typeface="Impact" panose="020B0806030902050204" pitchFamily="34" charset="0"/>
                </a:rPr>
                <a:t>07</a:t>
              </a:r>
            </a:p>
          </p:txBody>
        </p:sp>
        <p:sp>
          <p:nvSpPr>
            <p:cNvPr id="56" name="TextBox 39"/>
            <p:cNvSpPr txBox="1"/>
            <p:nvPr/>
          </p:nvSpPr>
          <p:spPr>
            <a:xfrm>
              <a:off x="4034485" y="3108130"/>
              <a:ext cx="2971930" cy="182148"/>
            </a:xfrm>
            <a:prstGeom prst="rect">
              <a:avLst/>
            </a:prstGeom>
            <a:noFill/>
          </p:spPr>
          <p:txBody>
            <a:bodyPr wrap="none" lIns="480000" tIns="0" rIns="0" bIns="0" anchor="b" anchorCtr="0">
              <a:noAutofit/>
            </a:bodyPr>
            <a:lstStyle/>
            <a:p>
              <a:r>
                <a:rPr lang="zh-CN" altLang="en-US" sz="2400" b="1" dirty="0">
                  <a:solidFill>
                    <a:schemeClr val="accent3">
                      <a:lumMod val="100000"/>
                    </a:schemeClr>
                  </a:solidFill>
                </a:rPr>
                <a:t>总结</a:t>
              </a:r>
            </a:p>
          </p:txBody>
        </p:sp>
      </p:grpSp>
    </p:spTree>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68580" y="-122555"/>
            <a:ext cx="14950440" cy="7070090"/>
          </a:xfrm>
          <a:prstGeom prst="rect">
            <a:avLst/>
          </a:prstGeom>
        </p:spPr>
      </p:pic>
      <p:sp>
        <p:nvSpPr>
          <p:cNvPr id="2" name="TextBox 48"/>
          <p:cNvSpPr txBox="1"/>
          <p:nvPr/>
        </p:nvSpPr>
        <p:spPr>
          <a:xfrm>
            <a:off x="5743759" y="126310"/>
            <a:ext cx="4800533" cy="738664"/>
          </a:xfrm>
          <a:prstGeom prst="rect">
            <a:avLst/>
          </a:prstGeom>
          <a:noFill/>
        </p:spPr>
        <p:txBody>
          <a:bodyPr wrap="square" lIns="0" tIns="0" rIns="0" bIns="0" rtlCol="0">
            <a:spAutoFit/>
          </a:bodyPr>
          <a:lstStyle/>
          <a:p>
            <a:r>
              <a:rPr lang="zh-CN" altLang="en-US" sz="4800" dirty="0">
                <a:solidFill>
                  <a:schemeClr val="bg2">
                    <a:lumMod val="50000"/>
                  </a:schemeClr>
                </a:solidFill>
                <a:latin typeface="微软雅黑" panose="020B0503020204020204" pitchFamily="34" charset="-122"/>
                <a:ea typeface="微软雅黑" panose="020B0503020204020204" pitchFamily="34" charset="-122"/>
                <a:cs typeface="+mn-ea"/>
                <a:sym typeface="+mn-lt"/>
              </a:rPr>
              <a:t>总体结构简介</a:t>
            </a:r>
            <a:endParaRPr lang="en-GB" altLang="zh-CN" sz="4800" dirty="0">
              <a:solidFill>
                <a:schemeClr val="bg2">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3" name="TextBox 49"/>
          <p:cNvSpPr txBox="1"/>
          <p:nvPr/>
        </p:nvSpPr>
        <p:spPr>
          <a:xfrm>
            <a:off x="5279940" y="1418716"/>
            <a:ext cx="5023539" cy="3488055"/>
          </a:xfrm>
          <a:prstGeom prst="rect">
            <a:avLst/>
          </a:prstGeom>
          <a:noFill/>
        </p:spPr>
        <p:txBody>
          <a:bodyPr wrap="square" lIns="0" tIns="0" rIns="0" bIns="0" rtlCol="0">
            <a:spAutoFit/>
          </a:bodyPr>
          <a:lstStyle/>
          <a:p>
            <a:r>
              <a:rPr lang="en-US" altLang="zh-CN" sz="2400" dirty="0">
                <a:solidFill>
                  <a:srgbClr val="778495"/>
                </a:solidFill>
                <a:latin typeface="微软雅黑" panose="020B0503020204020204" pitchFamily="34" charset="-122"/>
                <a:ea typeface="微软雅黑" panose="020B0503020204020204" pitchFamily="34" charset="-122"/>
                <a:cs typeface="+mn-ea"/>
              </a:rPr>
              <a:t>       </a:t>
            </a:r>
            <a:r>
              <a:rPr lang="zh-CN" altLang="zh-CN" sz="2400" dirty="0">
                <a:solidFill>
                  <a:srgbClr val="778495"/>
                </a:solidFill>
                <a:latin typeface="微软雅黑" panose="020B0503020204020204" pitchFamily="34" charset="-122"/>
                <a:ea typeface="微软雅黑" panose="020B0503020204020204" pitchFamily="34" charset="-122"/>
                <a:cs typeface="+mn-ea"/>
              </a:rPr>
              <a:t>本项目采用</a:t>
            </a:r>
            <a:r>
              <a:rPr lang="en-US" altLang="zh-CN" sz="2400" dirty="0">
                <a:solidFill>
                  <a:srgbClr val="778495"/>
                </a:solidFill>
                <a:latin typeface="微软雅黑" panose="020B0503020204020204" pitchFamily="34" charset="-122"/>
                <a:ea typeface="微软雅黑" panose="020B0503020204020204" pitchFamily="34" charset="-122"/>
                <a:cs typeface="+mn-ea"/>
              </a:rPr>
              <a:t> C </a:t>
            </a:r>
            <a:r>
              <a:rPr lang="zh-CN" altLang="zh-CN" sz="2400" dirty="0">
                <a:solidFill>
                  <a:srgbClr val="778495"/>
                </a:solidFill>
                <a:latin typeface="微软雅黑" panose="020B0503020204020204" pitchFamily="34" charset="-122"/>
                <a:ea typeface="微软雅黑" panose="020B0503020204020204" pitchFamily="34" charset="-122"/>
                <a:cs typeface="+mn-ea"/>
              </a:rPr>
              <a:t>与</a:t>
            </a:r>
            <a:r>
              <a:rPr lang="en-US" altLang="zh-CN" sz="2400" dirty="0">
                <a:solidFill>
                  <a:srgbClr val="778495"/>
                </a:solidFill>
                <a:latin typeface="微软雅黑" panose="020B0503020204020204" pitchFamily="34" charset="-122"/>
                <a:ea typeface="微软雅黑" panose="020B0503020204020204" pitchFamily="34" charset="-122"/>
                <a:cs typeface="+mn-ea"/>
              </a:rPr>
              <a:t> C++</a:t>
            </a:r>
            <a:r>
              <a:rPr lang="zh-CN" altLang="zh-CN" sz="2400" dirty="0">
                <a:solidFill>
                  <a:srgbClr val="778495"/>
                </a:solidFill>
                <a:latin typeface="微软雅黑" panose="020B0503020204020204" pitchFamily="34" charset="-122"/>
                <a:ea typeface="微软雅黑" panose="020B0503020204020204" pitchFamily="34" charset="-122"/>
                <a:cs typeface="+mn-ea"/>
              </a:rPr>
              <a:t>实现走迷宫，随机迷宫的生成以及迷宫测试。可视化过程通过</a:t>
            </a:r>
            <a:r>
              <a:rPr lang="en-US" altLang="zh-CN" sz="2400" dirty="0">
                <a:solidFill>
                  <a:srgbClr val="778495"/>
                </a:solidFill>
                <a:latin typeface="微软雅黑" panose="020B0503020204020204" pitchFamily="34" charset="-122"/>
                <a:ea typeface="微软雅黑" panose="020B0503020204020204" pitchFamily="34" charset="-122"/>
                <a:cs typeface="+mn-ea"/>
              </a:rPr>
              <a:t> python </a:t>
            </a:r>
            <a:r>
              <a:rPr lang="zh-CN" altLang="zh-CN" sz="2400" dirty="0">
                <a:solidFill>
                  <a:srgbClr val="778495"/>
                </a:solidFill>
                <a:latin typeface="微软雅黑" panose="020B0503020204020204" pitchFamily="34" charset="-122"/>
                <a:ea typeface="微软雅黑" panose="020B0503020204020204" pitchFamily="34" charset="-122"/>
                <a:cs typeface="+mn-ea"/>
              </a:rPr>
              <a:t>中的</a:t>
            </a:r>
            <a:r>
              <a:rPr lang="en-US" altLang="zh-CN" sz="2400" dirty="0">
                <a:solidFill>
                  <a:srgbClr val="778495"/>
                </a:solidFill>
                <a:latin typeface="微软雅黑" panose="020B0503020204020204" pitchFamily="34" charset="-122"/>
                <a:ea typeface="微软雅黑" panose="020B0503020204020204" pitchFamily="34" charset="-122"/>
                <a:cs typeface="+mn-ea"/>
              </a:rPr>
              <a:t> </a:t>
            </a:r>
            <a:r>
              <a:rPr lang="en-US" altLang="zh-CN" sz="2400" dirty="0" err="1">
                <a:solidFill>
                  <a:srgbClr val="778495"/>
                </a:solidFill>
                <a:latin typeface="微软雅黑" panose="020B0503020204020204" pitchFamily="34" charset="-122"/>
                <a:ea typeface="微软雅黑" panose="020B0503020204020204" pitchFamily="34" charset="-122"/>
                <a:cs typeface="+mn-ea"/>
              </a:rPr>
              <a:t>pygame</a:t>
            </a:r>
            <a:r>
              <a:rPr lang="en-US" altLang="zh-CN" sz="2400" dirty="0">
                <a:solidFill>
                  <a:srgbClr val="778495"/>
                </a:solidFill>
                <a:latin typeface="微软雅黑" panose="020B0503020204020204" pitchFamily="34" charset="-122"/>
                <a:ea typeface="微软雅黑" panose="020B0503020204020204" pitchFamily="34" charset="-122"/>
                <a:cs typeface="+mn-ea"/>
              </a:rPr>
              <a:t> </a:t>
            </a:r>
            <a:r>
              <a:rPr lang="zh-CN" altLang="zh-CN" sz="2400" dirty="0">
                <a:solidFill>
                  <a:srgbClr val="778495"/>
                </a:solidFill>
                <a:latin typeface="微软雅黑" panose="020B0503020204020204" pitchFamily="34" charset="-122"/>
                <a:ea typeface="微软雅黑" panose="020B0503020204020204" pitchFamily="34" charset="-122"/>
                <a:cs typeface="+mn-ea"/>
              </a:rPr>
              <a:t>实现。</a:t>
            </a:r>
            <a:r>
              <a:rPr lang="en-US" altLang="zh-CN" sz="2400" dirty="0">
                <a:solidFill>
                  <a:srgbClr val="778495"/>
                </a:solidFill>
                <a:latin typeface="微软雅黑" panose="020B0503020204020204" pitchFamily="34" charset="-122"/>
                <a:ea typeface="微软雅黑" panose="020B0503020204020204" pitchFamily="34" charset="-122"/>
                <a:cs typeface="+mn-ea"/>
              </a:rPr>
              <a:t>python</a:t>
            </a:r>
            <a:r>
              <a:rPr lang="zh-CN" altLang="zh-CN" sz="2400" dirty="0">
                <a:solidFill>
                  <a:srgbClr val="778495"/>
                </a:solidFill>
                <a:latin typeface="微软雅黑" panose="020B0503020204020204" pitchFamily="34" charset="-122"/>
                <a:ea typeface="微软雅黑" panose="020B0503020204020204" pitchFamily="34" charset="-122"/>
                <a:cs typeface="+mn-ea"/>
              </a:rPr>
              <a:t>的走迷宫采用</a:t>
            </a:r>
            <a:r>
              <a:rPr lang="en-US" altLang="zh-CN" sz="2400" dirty="0">
                <a:solidFill>
                  <a:srgbClr val="778495"/>
                </a:solidFill>
                <a:latin typeface="微软雅黑" panose="020B0503020204020204" pitchFamily="34" charset="-122"/>
                <a:ea typeface="微软雅黑" panose="020B0503020204020204" pitchFamily="34" charset="-122"/>
                <a:cs typeface="+mn-ea"/>
              </a:rPr>
              <a:t>g++</a:t>
            </a:r>
            <a:r>
              <a:rPr lang="zh-CN" altLang="en-US" sz="2400" dirty="0">
                <a:solidFill>
                  <a:srgbClr val="778495"/>
                </a:solidFill>
                <a:latin typeface="微软雅黑" panose="020B0503020204020204" pitchFamily="34" charset="-122"/>
                <a:ea typeface="微软雅黑" panose="020B0503020204020204" pitchFamily="34" charset="-122"/>
                <a:cs typeface="+mn-ea"/>
              </a:rPr>
              <a:t>编译为</a:t>
            </a:r>
            <a:r>
              <a:rPr lang="en-US" altLang="zh-CN" sz="2400" dirty="0">
                <a:solidFill>
                  <a:srgbClr val="778495"/>
                </a:solidFill>
                <a:latin typeface="微软雅黑" panose="020B0503020204020204" pitchFamily="34" charset="-122"/>
                <a:ea typeface="微软雅黑" panose="020B0503020204020204" pitchFamily="34" charset="-122"/>
                <a:cs typeface="+mn-ea"/>
              </a:rPr>
              <a:t>so</a:t>
            </a:r>
            <a:r>
              <a:rPr lang="zh-CN" altLang="zh-CN" sz="2400" dirty="0">
                <a:solidFill>
                  <a:srgbClr val="778495"/>
                </a:solidFill>
                <a:latin typeface="微软雅黑" panose="020B0503020204020204" pitchFamily="34" charset="-122"/>
                <a:ea typeface="微软雅黑" panose="020B0503020204020204" pitchFamily="34" charset="-122"/>
                <a:cs typeface="+mn-ea"/>
              </a:rPr>
              <a:t>文件实现。</a:t>
            </a:r>
            <a:r>
              <a:rPr lang="en-US" altLang="zh-CN" sz="2400" dirty="0">
                <a:solidFill>
                  <a:srgbClr val="778495"/>
                </a:solidFill>
                <a:latin typeface="微软雅黑" panose="020B0503020204020204" pitchFamily="34" charset="-122"/>
                <a:ea typeface="微软雅黑" panose="020B0503020204020204" pitchFamily="34" charset="-122"/>
                <a:cs typeface="+mn-ea"/>
              </a:rPr>
              <a:t> </a:t>
            </a:r>
          </a:p>
          <a:p>
            <a:endParaRPr lang="en-US" altLang="zh-CN" sz="2400" dirty="0">
              <a:solidFill>
                <a:srgbClr val="778495"/>
              </a:solidFill>
              <a:latin typeface="微软雅黑" panose="020B0503020204020204" pitchFamily="34" charset="-122"/>
              <a:ea typeface="微软雅黑" panose="020B0503020204020204" pitchFamily="34" charset="-122"/>
              <a:cs typeface="+mn-ea"/>
            </a:endParaRPr>
          </a:p>
          <a:p>
            <a:r>
              <a:rPr lang="en-US" altLang="zh-CN" sz="2400" dirty="0">
                <a:solidFill>
                  <a:srgbClr val="778495"/>
                </a:solidFill>
                <a:latin typeface="微软雅黑" panose="020B0503020204020204" pitchFamily="34" charset="-122"/>
                <a:ea typeface="微软雅黑" panose="020B0503020204020204" pitchFamily="34" charset="-122"/>
                <a:cs typeface="+mn-ea"/>
              </a:rPr>
              <a:t>       </a:t>
            </a:r>
            <a:r>
              <a:rPr lang="zh-CN" altLang="en-US" sz="2400" dirty="0">
                <a:solidFill>
                  <a:srgbClr val="778495"/>
                </a:solidFill>
                <a:latin typeface="微软雅黑" panose="020B0503020204020204" pitchFamily="34" charset="-122"/>
                <a:ea typeface="微软雅黑" panose="020B0503020204020204" pitchFamily="34" charset="-122"/>
                <a:cs typeface="+mn-ea"/>
              </a:rPr>
              <a:t>迷宫界面设计</a:t>
            </a:r>
            <a:r>
              <a:rPr lang="zh-CN" altLang="zh-CN" sz="2400" dirty="0">
                <a:solidFill>
                  <a:srgbClr val="778495"/>
                </a:solidFill>
                <a:latin typeface="微软雅黑" panose="020B0503020204020204" pitchFamily="34" charset="-122"/>
                <a:ea typeface="微软雅黑" panose="020B0503020204020204" pitchFamily="34" charset="-122"/>
                <a:cs typeface="+mn-ea"/>
              </a:rPr>
              <a:t>来源于小时候十分热门的两款植物大战僵尸和马里奥游戏</a:t>
            </a:r>
            <a:r>
              <a:rPr lang="zh-CN" altLang="en-US" sz="2400" dirty="0">
                <a:solidFill>
                  <a:srgbClr val="778495"/>
                </a:solidFill>
                <a:latin typeface="微软雅黑" panose="020B0503020204020204" pitchFamily="34" charset="-122"/>
                <a:ea typeface="微软雅黑" panose="020B0503020204020204" pitchFamily="34" charset="-122"/>
                <a:cs typeface="+mn-ea"/>
              </a:rPr>
              <a:t>。</a:t>
            </a:r>
            <a:endParaRPr lang="en-US" altLang="zh-CN" sz="2400" dirty="0">
              <a:solidFill>
                <a:srgbClr val="778495"/>
              </a:solidFill>
              <a:latin typeface="微软雅黑" panose="020B0503020204020204" pitchFamily="34" charset="-122"/>
              <a:ea typeface="微软雅黑" panose="020B0503020204020204" pitchFamily="34" charset="-122"/>
              <a:cs typeface="+mn-ea"/>
            </a:endParaRPr>
          </a:p>
          <a:p>
            <a:pPr eaLnBrk="0" hangingPunct="0"/>
            <a:endParaRPr lang="zh-CN" altLang="en-US" sz="1065" dirty="0">
              <a:solidFill>
                <a:srgbClr val="778495"/>
              </a:solidFill>
              <a:latin typeface="微软雅黑" panose="020B0503020204020204" pitchFamily="34" charset="-122"/>
              <a:ea typeface="微软雅黑" panose="020B0503020204020204" pitchFamily="34" charset="-122"/>
              <a:cs typeface="+mn-ea"/>
              <a:sym typeface="+mn-lt"/>
            </a:endParaRPr>
          </a:p>
        </p:txBody>
      </p:sp>
      <p:pic>
        <p:nvPicPr>
          <p:cNvPr id="5" name="图片 4"/>
          <p:cNvPicPr>
            <a:picLocks noChangeAspect="1"/>
          </p:cNvPicPr>
          <p:nvPr/>
        </p:nvPicPr>
        <p:blipFill>
          <a:blip r:embed="rId4"/>
          <a:stretch>
            <a:fillRect/>
          </a:stretch>
        </p:blipFill>
        <p:spPr>
          <a:xfrm>
            <a:off x="10591800" y="3147060"/>
            <a:ext cx="2840990" cy="3307080"/>
          </a:xfrm>
          <a:prstGeom prst="rect">
            <a:avLst/>
          </a:prstGeom>
          <a:effectLst>
            <a:outerShdw blurRad="50800" dist="38100" dir="5400000" algn="t" rotWithShape="0">
              <a:prstClr val="black">
                <a:alpha val="40000"/>
              </a:prstClr>
            </a:outerShdw>
          </a:effectLst>
        </p:spPr>
      </p:pic>
      <p:pic>
        <p:nvPicPr>
          <p:cNvPr id="7" name="图片 6"/>
          <p:cNvPicPr>
            <a:picLocks noChangeAspect="1"/>
          </p:cNvPicPr>
          <p:nvPr/>
        </p:nvPicPr>
        <p:blipFill>
          <a:blip r:embed="rId5"/>
          <a:srcRect r="49279"/>
          <a:stretch>
            <a:fillRect/>
          </a:stretch>
        </p:blipFill>
        <p:spPr>
          <a:xfrm>
            <a:off x="494665" y="310515"/>
            <a:ext cx="3908425" cy="6203950"/>
          </a:xfrm>
          <a:prstGeom prst="rect">
            <a:avLst/>
          </a:prstGeom>
          <a:noFill/>
          <a:ln>
            <a:noFill/>
          </a:ln>
        </p:spPr>
      </p:pic>
    </p:spTree>
  </p:cSld>
  <p:clrMapOvr>
    <a:masterClrMapping/>
  </p:clrMapOvr>
  <p:transition spd="slow" advClick="0" advTm="3000">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圆角 6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dirty="0">
                <a:solidFill>
                  <a:schemeClr val="tx1">
                    <a:lumMod val="65000"/>
                    <a:lumOff val="35000"/>
                  </a:schemeClr>
                </a:solidFill>
              </a:rPr>
              <a:t>算法简介</a:t>
            </a:r>
          </a:p>
        </p:txBody>
      </p:sp>
      <p:sp>
        <p:nvSpPr>
          <p:cNvPr id="62" name="矩形: 圆角 61"/>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内容占位符 2"/>
          <p:cNvSpPr txBox="1"/>
          <p:nvPr/>
        </p:nvSpPr>
        <p:spPr>
          <a:xfrm>
            <a:off x="1017323" y="1492962"/>
            <a:ext cx="5078677" cy="4667958"/>
          </a:xfrm>
          <a:prstGeom prst="rect">
            <a:avLst/>
          </a:prstGeom>
        </p:spPr>
        <p:txBody>
          <a:bodyPr rtlCol="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fontAlgn="auto">
              <a:lnSpc>
                <a:spcPct val="150000"/>
              </a:lnSpc>
            </a:pPr>
            <a:r>
              <a:rPr lang="zh-CN" altLang="en-US" sz="3200" dirty="0"/>
              <a:t>栈：后进先出</a:t>
            </a:r>
            <a:endParaRPr lang="en-US" altLang="zh-CN" sz="3200" dirty="0"/>
          </a:p>
          <a:p>
            <a:pPr marL="0" indent="0" fontAlgn="auto">
              <a:lnSpc>
                <a:spcPct val="150000"/>
              </a:lnSpc>
              <a:spcBef>
                <a:spcPct val="0"/>
              </a:spcBef>
              <a:spcAft>
                <a:spcPct val="0"/>
              </a:spcAft>
              <a:buFont typeface="Arial" panose="020B0604020202020204" pitchFamily="34" charset="0"/>
              <a:buNone/>
              <a:defRPr/>
            </a:pPr>
            <a:r>
              <a:rPr kumimoji="1" lang="zh-CN" altLang="en-US" sz="2400" b="1" dirty="0">
                <a:latin typeface="Consolas" panose="020B0609020204030204" pitchFamily="49" charset="0"/>
                <a:ea typeface="微软雅黑" panose="020B0503020204020204" pitchFamily="34" charset="-122"/>
              </a:rPr>
              <a:t>   限定在</a:t>
            </a:r>
            <a:r>
              <a:rPr kumimoji="1" lang="zh-CN" altLang="en-US" sz="2400" b="1" dirty="0">
                <a:solidFill>
                  <a:srgbClr val="00B050"/>
                </a:solidFill>
                <a:latin typeface="Consolas" panose="020B0609020204030204" pitchFamily="49" charset="0"/>
                <a:ea typeface="微软雅黑" panose="020B0503020204020204" pitchFamily="34" charset="-122"/>
              </a:rPr>
              <a:t>表尾进行插入或删除</a:t>
            </a:r>
            <a:endParaRPr kumimoji="1" lang="zh-CN" altLang="en-US" sz="2400" b="1" dirty="0">
              <a:latin typeface="Consolas" panose="020B0609020204030204" pitchFamily="49" charset="0"/>
              <a:ea typeface="微软雅黑" panose="020B0503020204020204" pitchFamily="34" charset="-122"/>
            </a:endParaRPr>
          </a:p>
          <a:p>
            <a:pPr indent="0" fontAlgn="auto">
              <a:lnSpc>
                <a:spcPct val="150000"/>
              </a:lnSpc>
              <a:spcBef>
                <a:spcPct val="0"/>
              </a:spcBef>
              <a:spcAft>
                <a:spcPct val="0"/>
              </a:spcAft>
              <a:buFontTx/>
              <a:buNone/>
              <a:defRPr/>
            </a:pPr>
            <a:r>
              <a:rPr kumimoji="1" lang="zh-CN" altLang="en-US" sz="2400" b="1" dirty="0">
                <a:latin typeface="Consolas" panose="020B0609020204030204" pitchFamily="49" charset="0"/>
                <a:ea typeface="微软雅黑" panose="020B0503020204020204" pitchFamily="34" charset="-122"/>
              </a:rPr>
              <a:t>   表尾端称</a:t>
            </a:r>
            <a:r>
              <a:rPr kumimoji="1" lang="zh-CN" altLang="en-US" sz="2400" b="1" dirty="0">
                <a:solidFill>
                  <a:srgbClr val="00B050"/>
                </a:solidFill>
                <a:latin typeface="Consolas" panose="020B0609020204030204" pitchFamily="49" charset="0"/>
                <a:ea typeface="微软雅黑" panose="020B0503020204020204" pitchFamily="34" charset="-122"/>
              </a:rPr>
              <a:t>栈顶</a:t>
            </a:r>
            <a:r>
              <a:rPr kumimoji="1" lang="zh-CN" altLang="en-US" sz="2400" b="1" dirty="0">
                <a:latin typeface="Consolas" panose="020B0609020204030204" pitchFamily="49" charset="0"/>
                <a:ea typeface="微软雅黑" panose="020B0503020204020204" pitchFamily="34" charset="-122"/>
              </a:rPr>
              <a:t>，表头端称</a:t>
            </a:r>
            <a:r>
              <a:rPr kumimoji="1" lang="zh-CN" altLang="en-US" sz="2400" b="1" dirty="0">
                <a:solidFill>
                  <a:srgbClr val="00B050"/>
                </a:solidFill>
                <a:latin typeface="Consolas" panose="020B0609020204030204" pitchFamily="49" charset="0"/>
                <a:ea typeface="微软雅黑" panose="020B0503020204020204" pitchFamily="34" charset="-122"/>
              </a:rPr>
              <a:t>栈底</a:t>
            </a:r>
            <a:endParaRPr lang="zh-CN" altLang="en-US" dirty="0"/>
          </a:p>
          <a:p>
            <a:pPr indent="0" fontAlgn="auto">
              <a:lnSpc>
                <a:spcPct val="150000"/>
              </a:lnSpc>
            </a:pPr>
            <a:r>
              <a:rPr lang="zh-CN" altLang="en-US" sz="3200" dirty="0"/>
              <a:t>队：先进先出</a:t>
            </a:r>
            <a:endParaRPr lang="en-US" altLang="zh-CN" sz="3200" dirty="0"/>
          </a:p>
          <a:p>
            <a:pPr marL="0" indent="0" fontAlgn="auto">
              <a:lnSpc>
                <a:spcPct val="150000"/>
              </a:lnSpc>
              <a:spcBef>
                <a:spcPct val="0"/>
              </a:spcBef>
              <a:spcAft>
                <a:spcPct val="0"/>
              </a:spcAft>
              <a:buFont typeface="Arial" panose="020B0604020202020204" pitchFamily="34" charset="0"/>
              <a:buNone/>
              <a:defRPr/>
            </a:pPr>
            <a:r>
              <a:rPr kumimoji="1" lang="zh-CN" altLang="en-US" sz="2400" b="1" dirty="0">
                <a:latin typeface="Consolas" panose="020B0609020204030204" pitchFamily="49" charset="0"/>
                <a:ea typeface="微软雅黑" panose="020B0503020204020204" pitchFamily="34" charset="-122"/>
              </a:rPr>
              <a:t>   限定在一端进行插入、一端删除</a:t>
            </a:r>
          </a:p>
          <a:p>
            <a:pPr indent="0" fontAlgn="auto">
              <a:lnSpc>
                <a:spcPct val="150000"/>
              </a:lnSpc>
              <a:spcBef>
                <a:spcPct val="0"/>
              </a:spcBef>
              <a:spcAft>
                <a:spcPct val="0"/>
              </a:spcAft>
              <a:buFontTx/>
              <a:buNone/>
              <a:defRPr/>
            </a:pPr>
            <a:r>
              <a:rPr kumimoji="1" lang="zh-CN" altLang="en-US" sz="2400" b="1" dirty="0">
                <a:latin typeface="Consolas" panose="020B0609020204030204" pitchFamily="49" charset="0"/>
                <a:ea typeface="微软雅黑" panose="020B0503020204020204" pitchFamily="34" charset="-122"/>
              </a:rPr>
              <a:t>   </a:t>
            </a:r>
            <a:r>
              <a:rPr kumimoji="1" lang="zh-CN" altLang="en-US" sz="2400" b="1" dirty="0">
                <a:solidFill>
                  <a:srgbClr val="00B050"/>
                </a:solidFill>
                <a:latin typeface="Consolas" panose="020B0609020204030204" pitchFamily="49" charset="0"/>
                <a:ea typeface="微软雅黑" panose="020B0503020204020204" pitchFamily="34" charset="-122"/>
              </a:rPr>
              <a:t>插入端称队尾，删除端称队头</a:t>
            </a:r>
          </a:p>
          <a:p>
            <a:pPr marL="0" indent="0" fontAlgn="auto">
              <a:lnSpc>
                <a:spcPct val="150000"/>
              </a:lnSpc>
              <a:buFont typeface="Arial" panose="020B0604020202020204" pitchFamily="34" charset="0"/>
              <a:buNone/>
            </a:pPr>
            <a:endParaRPr lang="zh-CN" altLang="en-US" dirty="0"/>
          </a:p>
        </p:txBody>
      </p:sp>
      <p:grpSp>
        <p:nvGrpSpPr>
          <p:cNvPr id="64" name="Group 6"/>
          <p:cNvGrpSpPr/>
          <p:nvPr/>
        </p:nvGrpSpPr>
        <p:grpSpPr bwMode="auto">
          <a:xfrm>
            <a:off x="6940550" y="843674"/>
            <a:ext cx="3384550" cy="2824163"/>
            <a:chOff x="3360" y="2304"/>
            <a:chExt cx="2132" cy="1779"/>
          </a:xfrm>
        </p:grpSpPr>
        <p:sp>
          <p:nvSpPr>
            <p:cNvPr id="65" name="Line 7"/>
            <p:cNvSpPr>
              <a:spLocks noChangeShapeType="1"/>
            </p:cNvSpPr>
            <p:nvPr/>
          </p:nvSpPr>
          <p:spPr bwMode="auto">
            <a:xfrm>
              <a:off x="4224" y="2688"/>
              <a:ext cx="0" cy="1392"/>
            </a:xfrm>
            <a:prstGeom prst="line">
              <a:avLst/>
            </a:prstGeom>
            <a:noFill/>
            <a:ln w="9525">
              <a:solidFill>
                <a:schemeClr val="accent2">
                  <a:lumMod val="60000"/>
                  <a:lumOff val="40000"/>
                </a:schemeClr>
              </a:solidFill>
              <a:round/>
            </a:ln>
            <a:extLst>
              <a:ext uri="{909E8E84-426E-40DD-AFC4-6F175D3DCCD1}">
                <a14:hiddenFill xmlns:a14="http://schemas.microsoft.com/office/drawing/2010/main">
                  <a:noFill/>
                </a14:hiddenFill>
              </a:ext>
            </a:extLst>
          </p:spPr>
          <p:txBody>
            <a:bodyPr wrap="none" anchor="ctr"/>
            <a:lstStyle/>
            <a:p>
              <a:endParaRPr lang="zh-CN" altLang="en-US" b="1" dirty="0">
                <a:latin typeface="Consolas" panose="020B0609020204030204" pitchFamily="49" charset="0"/>
                <a:ea typeface="微软雅黑" panose="020B0503020204020204" pitchFamily="34" charset="-122"/>
              </a:endParaRPr>
            </a:p>
          </p:txBody>
        </p:sp>
        <p:sp>
          <p:nvSpPr>
            <p:cNvPr id="66" name="Line 8"/>
            <p:cNvSpPr>
              <a:spLocks noChangeShapeType="1"/>
            </p:cNvSpPr>
            <p:nvPr/>
          </p:nvSpPr>
          <p:spPr bwMode="auto">
            <a:xfrm>
              <a:off x="4944" y="2688"/>
              <a:ext cx="0" cy="1392"/>
            </a:xfrm>
            <a:prstGeom prst="line">
              <a:avLst/>
            </a:prstGeom>
            <a:noFill/>
            <a:ln w="9525">
              <a:solidFill>
                <a:schemeClr val="accent2">
                  <a:lumMod val="60000"/>
                  <a:lumOff val="40000"/>
                </a:schemeClr>
              </a:solidFill>
              <a:round/>
            </a:ln>
            <a:extLst>
              <a:ext uri="{909E8E84-426E-40DD-AFC4-6F175D3DCCD1}">
                <a14:hiddenFill xmlns:a14="http://schemas.microsoft.com/office/drawing/2010/main">
                  <a:noFill/>
                </a14:hiddenFill>
              </a:ext>
            </a:extLst>
          </p:spPr>
          <p:txBody>
            <a:bodyPr wrap="none" anchor="ctr"/>
            <a:lstStyle/>
            <a:p>
              <a:endParaRPr lang="zh-CN" altLang="en-US" b="1">
                <a:latin typeface="Consolas" panose="020B0609020204030204" pitchFamily="49" charset="0"/>
                <a:ea typeface="微软雅黑" panose="020B0503020204020204" pitchFamily="34" charset="-122"/>
              </a:endParaRPr>
            </a:p>
          </p:txBody>
        </p:sp>
        <p:sp>
          <p:nvSpPr>
            <p:cNvPr id="67" name="Line 9"/>
            <p:cNvSpPr>
              <a:spLocks noChangeShapeType="1"/>
            </p:cNvSpPr>
            <p:nvPr/>
          </p:nvSpPr>
          <p:spPr bwMode="auto">
            <a:xfrm>
              <a:off x="4032" y="4080"/>
              <a:ext cx="1104" cy="0"/>
            </a:xfrm>
            <a:prstGeom prst="line">
              <a:avLst/>
            </a:prstGeom>
            <a:noFill/>
            <a:ln w="9525">
              <a:solidFill>
                <a:schemeClr val="accent2">
                  <a:lumMod val="60000"/>
                  <a:lumOff val="40000"/>
                </a:schemeClr>
              </a:solidFill>
              <a:round/>
            </a:ln>
            <a:extLst>
              <a:ext uri="{909E8E84-426E-40DD-AFC4-6F175D3DCCD1}">
                <a14:hiddenFill xmlns:a14="http://schemas.microsoft.com/office/drawing/2010/main">
                  <a:noFill/>
                </a14:hiddenFill>
              </a:ext>
            </a:extLst>
          </p:spPr>
          <p:txBody>
            <a:bodyPr wrap="none" anchor="ctr"/>
            <a:lstStyle/>
            <a:p>
              <a:endParaRPr lang="zh-CN" altLang="en-US" b="1">
                <a:latin typeface="Consolas" panose="020B0609020204030204" pitchFamily="49" charset="0"/>
                <a:ea typeface="微软雅黑" panose="020B0503020204020204" pitchFamily="34" charset="-122"/>
              </a:endParaRPr>
            </a:p>
          </p:txBody>
        </p:sp>
        <p:sp>
          <p:nvSpPr>
            <p:cNvPr id="68" name="Line 10"/>
            <p:cNvSpPr>
              <a:spLocks noChangeShapeType="1"/>
            </p:cNvSpPr>
            <p:nvPr/>
          </p:nvSpPr>
          <p:spPr bwMode="auto">
            <a:xfrm>
              <a:off x="4032" y="3840"/>
              <a:ext cx="1104" cy="0"/>
            </a:xfrm>
            <a:prstGeom prst="line">
              <a:avLst/>
            </a:prstGeom>
            <a:noFill/>
            <a:ln w="9525">
              <a:solidFill>
                <a:schemeClr val="accent2">
                  <a:lumMod val="60000"/>
                  <a:lumOff val="40000"/>
                </a:schemeClr>
              </a:solidFill>
              <a:round/>
            </a:ln>
            <a:extLst>
              <a:ext uri="{909E8E84-426E-40DD-AFC4-6F175D3DCCD1}">
                <a14:hiddenFill xmlns:a14="http://schemas.microsoft.com/office/drawing/2010/main">
                  <a:noFill/>
                </a14:hiddenFill>
              </a:ext>
            </a:extLst>
          </p:spPr>
          <p:txBody>
            <a:bodyPr wrap="none" anchor="ctr"/>
            <a:lstStyle/>
            <a:p>
              <a:endParaRPr lang="zh-CN" altLang="en-US" b="1" dirty="0">
                <a:latin typeface="Consolas" panose="020B0609020204030204" pitchFamily="49" charset="0"/>
                <a:ea typeface="微软雅黑" panose="020B0503020204020204" pitchFamily="34" charset="-122"/>
              </a:endParaRPr>
            </a:p>
          </p:txBody>
        </p:sp>
        <p:sp>
          <p:nvSpPr>
            <p:cNvPr id="69" name="Line 11"/>
            <p:cNvSpPr>
              <a:spLocks noChangeShapeType="1"/>
            </p:cNvSpPr>
            <p:nvPr/>
          </p:nvSpPr>
          <p:spPr bwMode="auto">
            <a:xfrm>
              <a:off x="4032" y="3600"/>
              <a:ext cx="1104" cy="0"/>
            </a:xfrm>
            <a:prstGeom prst="line">
              <a:avLst/>
            </a:prstGeom>
            <a:noFill/>
            <a:ln w="9525">
              <a:solidFill>
                <a:schemeClr val="accent2">
                  <a:lumMod val="60000"/>
                  <a:lumOff val="40000"/>
                </a:schemeClr>
              </a:solidFill>
              <a:round/>
            </a:ln>
            <a:extLst>
              <a:ext uri="{909E8E84-426E-40DD-AFC4-6F175D3DCCD1}">
                <a14:hiddenFill xmlns:a14="http://schemas.microsoft.com/office/drawing/2010/main">
                  <a:noFill/>
                </a14:hiddenFill>
              </a:ext>
            </a:extLst>
          </p:spPr>
          <p:txBody>
            <a:bodyPr wrap="none" anchor="ctr"/>
            <a:lstStyle/>
            <a:p>
              <a:endParaRPr lang="zh-CN" altLang="en-US" b="1" dirty="0">
                <a:latin typeface="Consolas" panose="020B0609020204030204" pitchFamily="49" charset="0"/>
                <a:ea typeface="微软雅黑" panose="020B0503020204020204" pitchFamily="34" charset="-122"/>
              </a:endParaRPr>
            </a:p>
          </p:txBody>
        </p:sp>
        <p:sp>
          <p:nvSpPr>
            <p:cNvPr id="70" name="Line 12"/>
            <p:cNvSpPr>
              <a:spLocks noChangeShapeType="1"/>
            </p:cNvSpPr>
            <p:nvPr/>
          </p:nvSpPr>
          <p:spPr bwMode="auto">
            <a:xfrm>
              <a:off x="4032" y="3120"/>
              <a:ext cx="1104" cy="0"/>
            </a:xfrm>
            <a:prstGeom prst="line">
              <a:avLst/>
            </a:prstGeom>
            <a:noFill/>
            <a:ln w="9525">
              <a:solidFill>
                <a:schemeClr val="accent2">
                  <a:lumMod val="60000"/>
                  <a:lumOff val="40000"/>
                </a:schemeClr>
              </a:solidFill>
              <a:round/>
            </a:ln>
            <a:extLst>
              <a:ext uri="{909E8E84-426E-40DD-AFC4-6F175D3DCCD1}">
                <a14:hiddenFill xmlns:a14="http://schemas.microsoft.com/office/drawing/2010/main">
                  <a:noFill/>
                </a14:hiddenFill>
              </a:ext>
            </a:extLst>
          </p:spPr>
          <p:txBody>
            <a:bodyPr wrap="none" anchor="ctr"/>
            <a:lstStyle/>
            <a:p>
              <a:endParaRPr lang="zh-CN" altLang="en-US" b="1">
                <a:latin typeface="Consolas" panose="020B0609020204030204" pitchFamily="49" charset="0"/>
                <a:ea typeface="微软雅黑" panose="020B0503020204020204" pitchFamily="34" charset="-122"/>
              </a:endParaRPr>
            </a:p>
          </p:txBody>
        </p:sp>
        <p:sp>
          <p:nvSpPr>
            <p:cNvPr id="71" name="Line 13"/>
            <p:cNvSpPr>
              <a:spLocks noChangeShapeType="1"/>
            </p:cNvSpPr>
            <p:nvPr/>
          </p:nvSpPr>
          <p:spPr bwMode="auto">
            <a:xfrm>
              <a:off x="4032" y="2880"/>
              <a:ext cx="1104" cy="0"/>
            </a:xfrm>
            <a:prstGeom prst="line">
              <a:avLst/>
            </a:prstGeom>
            <a:noFill/>
            <a:ln w="9525">
              <a:solidFill>
                <a:schemeClr val="accent2">
                  <a:lumMod val="60000"/>
                  <a:lumOff val="40000"/>
                </a:schemeClr>
              </a:solidFill>
              <a:round/>
            </a:ln>
            <a:extLst>
              <a:ext uri="{909E8E84-426E-40DD-AFC4-6F175D3DCCD1}">
                <a14:hiddenFill xmlns:a14="http://schemas.microsoft.com/office/drawing/2010/main">
                  <a:noFill/>
                </a14:hiddenFill>
              </a:ext>
            </a:extLst>
          </p:spPr>
          <p:txBody>
            <a:bodyPr wrap="none" anchor="ctr"/>
            <a:lstStyle/>
            <a:p>
              <a:endParaRPr lang="zh-CN" altLang="en-US" b="1">
                <a:latin typeface="Consolas" panose="020B0609020204030204" pitchFamily="49" charset="0"/>
                <a:ea typeface="微软雅黑" panose="020B0503020204020204" pitchFamily="34" charset="-122"/>
              </a:endParaRPr>
            </a:p>
          </p:txBody>
        </p:sp>
        <p:sp>
          <p:nvSpPr>
            <p:cNvPr id="72" name="Text Box 14"/>
            <p:cNvSpPr txBox="1">
              <a:spLocks noChangeArrowheads="1"/>
            </p:cNvSpPr>
            <p:nvPr/>
          </p:nvSpPr>
          <p:spPr bwMode="auto">
            <a:xfrm>
              <a:off x="4512" y="2832"/>
              <a:ext cx="294" cy="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ea typeface="宋体" panose="02010600030101010101" pitchFamily="2" charset="-122"/>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ea typeface="宋体" panose="02010600030101010101" pitchFamily="2" charset="-122"/>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ct val="0"/>
                </a:spcAft>
                <a:buClrTx/>
                <a:buSzTx/>
                <a:buFontTx/>
                <a:buNone/>
              </a:pPr>
              <a:r>
                <a:rPr kumimoji="1" lang="en-US" altLang="zh-CN" sz="2400" b="1" dirty="0">
                  <a:solidFill>
                    <a:schemeClr val="accent2">
                      <a:lumMod val="60000"/>
                      <a:lumOff val="40000"/>
                    </a:schemeClr>
                  </a:solidFill>
                  <a:latin typeface="Consolas" panose="020B0609020204030204" pitchFamily="49" charset="0"/>
                  <a:ea typeface="微软雅黑" panose="020B0503020204020204" pitchFamily="34" charset="-122"/>
                </a:rPr>
                <a:t>a</a:t>
              </a:r>
              <a:r>
                <a:rPr kumimoji="1" lang="en-US" altLang="zh-CN" sz="2400" b="1" baseline="-25000" dirty="0">
                  <a:solidFill>
                    <a:schemeClr val="accent2">
                      <a:lumMod val="60000"/>
                      <a:lumOff val="40000"/>
                    </a:schemeClr>
                  </a:solidFill>
                  <a:latin typeface="Consolas" panose="020B0609020204030204" pitchFamily="49" charset="0"/>
                  <a:ea typeface="微软雅黑" panose="020B0503020204020204" pitchFamily="34" charset="-122"/>
                </a:rPr>
                <a:t>n</a:t>
              </a:r>
              <a:endParaRPr kumimoji="1" lang="en-US" altLang="zh-CN" sz="2400" b="1" dirty="0">
                <a:solidFill>
                  <a:schemeClr val="accent2">
                    <a:lumMod val="60000"/>
                    <a:lumOff val="40000"/>
                  </a:schemeClr>
                </a:solidFill>
                <a:latin typeface="Consolas" panose="020B0609020204030204" pitchFamily="49" charset="0"/>
                <a:ea typeface="微软雅黑" panose="020B0503020204020204" pitchFamily="34" charset="-122"/>
              </a:endParaRPr>
            </a:p>
          </p:txBody>
        </p:sp>
        <p:sp>
          <p:nvSpPr>
            <p:cNvPr id="73" name="Text Box 15"/>
            <p:cNvSpPr txBox="1">
              <a:spLocks noChangeArrowheads="1"/>
            </p:cNvSpPr>
            <p:nvPr/>
          </p:nvSpPr>
          <p:spPr bwMode="auto">
            <a:xfrm>
              <a:off x="4502" y="3235"/>
              <a:ext cx="349" cy="3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ea typeface="宋体" panose="02010600030101010101" pitchFamily="2" charset="-122"/>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ea typeface="宋体" panose="02010600030101010101" pitchFamily="2" charset="-122"/>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ct val="0"/>
                </a:spcAft>
                <a:buClrTx/>
                <a:buSzTx/>
                <a:buFontTx/>
                <a:buNone/>
              </a:pPr>
              <a:r>
                <a:rPr kumimoji="1" lang="en-US" altLang="zh-CN" sz="2400" b="1" dirty="0">
                  <a:solidFill>
                    <a:schemeClr val="accent2">
                      <a:lumMod val="60000"/>
                      <a:lumOff val="40000"/>
                    </a:schemeClr>
                  </a:solidFill>
                  <a:latin typeface="Consolas" panose="020B0609020204030204" pitchFamily="49" charset="0"/>
                  <a:ea typeface="微软雅黑" panose="020B0503020204020204" pitchFamily="34" charset="-122"/>
                </a:rPr>
                <a:t>...</a:t>
              </a:r>
            </a:p>
          </p:txBody>
        </p:sp>
        <p:sp>
          <p:nvSpPr>
            <p:cNvPr id="74" name="Text Box 16"/>
            <p:cNvSpPr txBox="1">
              <a:spLocks noChangeArrowheads="1"/>
            </p:cNvSpPr>
            <p:nvPr/>
          </p:nvSpPr>
          <p:spPr bwMode="auto">
            <a:xfrm>
              <a:off x="4512" y="3552"/>
              <a:ext cx="294" cy="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ea typeface="宋体" panose="02010600030101010101" pitchFamily="2" charset="-122"/>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ea typeface="宋体" panose="02010600030101010101" pitchFamily="2" charset="-122"/>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ct val="0"/>
                </a:spcAft>
                <a:buClrTx/>
                <a:buSzTx/>
                <a:buFontTx/>
                <a:buNone/>
              </a:pPr>
              <a:r>
                <a:rPr kumimoji="1" lang="en-US" altLang="zh-CN" sz="2400" b="1" dirty="0">
                  <a:solidFill>
                    <a:schemeClr val="accent2">
                      <a:lumMod val="60000"/>
                      <a:lumOff val="40000"/>
                    </a:schemeClr>
                  </a:solidFill>
                  <a:latin typeface="Consolas" panose="020B0609020204030204" pitchFamily="49" charset="0"/>
                  <a:ea typeface="微软雅黑" panose="020B0503020204020204" pitchFamily="34" charset="-122"/>
                </a:rPr>
                <a:t>a</a:t>
              </a:r>
              <a:r>
                <a:rPr kumimoji="1" lang="en-US" altLang="zh-CN" sz="2400" b="1" baseline="-25000" dirty="0">
                  <a:solidFill>
                    <a:schemeClr val="accent2">
                      <a:lumMod val="60000"/>
                      <a:lumOff val="40000"/>
                    </a:schemeClr>
                  </a:solidFill>
                  <a:latin typeface="Consolas" panose="020B0609020204030204" pitchFamily="49" charset="0"/>
                  <a:ea typeface="微软雅黑" panose="020B0503020204020204" pitchFamily="34" charset="-122"/>
                </a:rPr>
                <a:t>2</a:t>
              </a:r>
              <a:endParaRPr kumimoji="1" lang="en-US" altLang="zh-CN" sz="2400" b="1" dirty="0">
                <a:solidFill>
                  <a:schemeClr val="accent2">
                    <a:lumMod val="60000"/>
                    <a:lumOff val="40000"/>
                  </a:schemeClr>
                </a:solidFill>
                <a:latin typeface="Consolas" panose="020B0609020204030204" pitchFamily="49" charset="0"/>
                <a:ea typeface="微软雅黑" panose="020B0503020204020204" pitchFamily="34" charset="-122"/>
              </a:endParaRPr>
            </a:p>
          </p:txBody>
        </p:sp>
        <p:sp>
          <p:nvSpPr>
            <p:cNvPr id="75" name="Text Box 17"/>
            <p:cNvSpPr txBox="1">
              <a:spLocks noChangeArrowheads="1"/>
            </p:cNvSpPr>
            <p:nvPr/>
          </p:nvSpPr>
          <p:spPr bwMode="auto">
            <a:xfrm>
              <a:off x="4512" y="3792"/>
              <a:ext cx="294" cy="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ea typeface="宋体" panose="02010600030101010101" pitchFamily="2" charset="-122"/>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ea typeface="宋体" panose="02010600030101010101" pitchFamily="2" charset="-122"/>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ct val="0"/>
                </a:spcAft>
                <a:buClrTx/>
                <a:buSzTx/>
                <a:buFontTx/>
                <a:buNone/>
              </a:pPr>
              <a:r>
                <a:rPr kumimoji="1" lang="en-US" altLang="zh-CN" sz="2400" b="1" dirty="0">
                  <a:solidFill>
                    <a:schemeClr val="accent2">
                      <a:lumMod val="60000"/>
                      <a:lumOff val="40000"/>
                    </a:schemeClr>
                  </a:solidFill>
                  <a:latin typeface="Consolas" panose="020B0609020204030204" pitchFamily="49" charset="0"/>
                  <a:ea typeface="微软雅黑" panose="020B0503020204020204" pitchFamily="34" charset="-122"/>
                </a:rPr>
                <a:t>a</a:t>
              </a:r>
              <a:r>
                <a:rPr kumimoji="1" lang="en-US" altLang="zh-CN" sz="2400" b="1" baseline="-25000" dirty="0">
                  <a:solidFill>
                    <a:schemeClr val="accent2">
                      <a:lumMod val="60000"/>
                      <a:lumOff val="40000"/>
                    </a:schemeClr>
                  </a:solidFill>
                  <a:latin typeface="Consolas" panose="020B0609020204030204" pitchFamily="49" charset="0"/>
                  <a:ea typeface="微软雅黑" panose="020B0503020204020204" pitchFamily="34" charset="-122"/>
                </a:rPr>
                <a:t>1</a:t>
              </a:r>
              <a:endParaRPr kumimoji="1" lang="en-US" altLang="zh-CN" sz="2400" b="1" dirty="0">
                <a:solidFill>
                  <a:schemeClr val="accent2">
                    <a:lumMod val="60000"/>
                    <a:lumOff val="40000"/>
                  </a:schemeClr>
                </a:solidFill>
                <a:latin typeface="Consolas" panose="020B0609020204030204" pitchFamily="49" charset="0"/>
                <a:ea typeface="微软雅黑" panose="020B0503020204020204" pitchFamily="34" charset="-122"/>
              </a:endParaRPr>
            </a:p>
          </p:txBody>
        </p:sp>
        <p:sp>
          <p:nvSpPr>
            <p:cNvPr id="76" name="Text Box 18"/>
            <p:cNvSpPr txBox="1">
              <a:spLocks noChangeArrowheads="1"/>
            </p:cNvSpPr>
            <p:nvPr/>
          </p:nvSpPr>
          <p:spPr bwMode="auto">
            <a:xfrm>
              <a:off x="3360" y="3792"/>
              <a:ext cx="63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ea typeface="宋体" panose="02010600030101010101" pitchFamily="2" charset="-122"/>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ea typeface="宋体" panose="02010600030101010101" pitchFamily="2" charset="-122"/>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ct val="0"/>
                </a:spcAft>
                <a:buClrTx/>
                <a:buSzTx/>
                <a:buFontTx/>
                <a:buNone/>
              </a:pPr>
              <a:r>
                <a:rPr kumimoji="1" lang="zh-CN" altLang="en-US" sz="2400" b="1" dirty="0">
                  <a:solidFill>
                    <a:schemeClr val="accent2">
                      <a:lumMod val="60000"/>
                      <a:lumOff val="40000"/>
                    </a:schemeClr>
                  </a:solidFill>
                  <a:latin typeface="Consolas" panose="020B0609020204030204" pitchFamily="49" charset="0"/>
                  <a:ea typeface="微软雅黑" panose="020B0503020204020204" pitchFamily="34" charset="-122"/>
                </a:rPr>
                <a:t>栈底</a:t>
              </a:r>
            </a:p>
          </p:txBody>
        </p:sp>
        <p:sp>
          <p:nvSpPr>
            <p:cNvPr id="77" name="Text Box 19"/>
            <p:cNvSpPr txBox="1">
              <a:spLocks noChangeArrowheads="1"/>
            </p:cNvSpPr>
            <p:nvPr/>
          </p:nvSpPr>
          <p:spPr bwMode="auto">
            <a:xfrm>
              <a:off x="3398" y="2845"/>
              <a:ext cx="50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ea typeface="宋体" panose="02010600030101010101" pitchFamily="2" charset="-122"/>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ea typeface="宋体" panose="02010600030101010101" pitchFamily="2" charset="-122"/>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ct val="0"/>
                </a:spcAft>
                <a:buClrTx/>
                <a:buSzTx/>
                <a:buFontTx/>
                <a:buNone/>
              </a:pPr>
              <a:r>
                <a:rPr kumimoji="1" lang="zh-CN" altLang="en-US" sz="2400" b="1" dirty="0">
                  <a:solidFill>
                    <a:schemeClr val="accent2">
                      <a:lumMod val="60000"/>
                      <a:lumOff val="40000"/>
                    </a:schemeClr>
                  </a:solidFill>
                  <a:latin typeface="Consolas" panose="020B0609020204030204" pitchFamily="49" charset="0"/>
                  <a:ea typeface="微软雅黑" panose="020B0503020204020204" pitchFamily="34" charset="-122"/>
                </a:rPr>
                <a:t>栈顶</a:t>
              </a:r>
            </a:p>
          </p:txBody>
        </p:sp>
        <p:sp>
          <p:nvSpPr>
            <p:cNvPr id="78" name="Line 20"/>
            <p:cNvSpPr>
              <a:spLocks noChangeShapeType="1"/>
            </p:cNvSpPr>
            <p:nvPr/>
          </p:nvSpPr>
          <p:spPr bwMode="auto">
            <a:xfrm>
              <a:off x="3888" y="3024"/>
              <a:ext cx="288"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b="1">
                <a:latin typeface="Consolas" panose="020B0609020204030204" pitchFamily="49" charset="0"/>
                <a:ea typeface="微软雅黑" panose="020B0503020204020204" pitchFamily="34" charset="-122"/>
              </a:endParaRPr>
            </a:p>
          </p:txBody>
        </p:sp>
        <p:sp>
          <p:nvSpPr>
            <p:cNvPr id="79" name="Line 21"/>
            <p:cNvSpPr>
              <a:spLocks noChangeShapeType="1"/>
            </p:cNvSpPr>
            <p:nvPr/>
          </p:nvSpPr>
          <p:spPr bwMode="auto">
            <a:xfrm>
              <a:off x="3888" y="3936"/>
              <a:ext cx="288"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b="1">
                <a:latin typeface="Consolas" panose="020B0609020204030204" pitchFamily="49" charset="0"/>
                <a:ea typeface="微软雅黑" panose="020B0503020204020204" pitchFamily="34" charset="-122"/>
              </a:endParaRPr>
            </a:p>
          </p:txBody>
        </p:sp>
        <p:sp>
          <p:nvSpPr>
            <p:cNvPr id="80" name="Text Box 22"/>
            <p:cNvSpPr txBox="1">
              <a:spLocks noChangeArrowheads="1"/>
            </p:cNvSpPr>
            <p:nvPr/>
          </p:nvSpPr>
          <p:spPr bwMode="auto">
            <a:xfrm>
              <a:off x="3696" y="2304"/>
              <a:ext cx="50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ea typeface="宋体" panose="02010600030101010101" pitchFamily="2" charset="-122"/>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ea typeface="宋体" panose="02010600030101010101" pitchFamily="2" charset="-122"/>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ct val="0"/>
                </a:spcAft>
                <a:buClrTx/>
                <a:buSzTx/>
                <a:buFontTx/>
                <a:buNone/>
              </a:pPr>
              <a:r>
                <a:rPr kumimoji="1" lang="zh-CN" altLang="en-US" sz="2400" b="1" dirty="0">
                  <a:solidFill>
                    <a:schemeClr val="accent2">
                      <a:lumMod val="60000"/>
                      <a:lumOff val="40000"/>
                    </a:schemeClr>
                  </a:solidFill>
                  <a:latin typeface="Consolas" panose="020B0609020204030204" pitchFamily="49" charset="0"/>
                  <a:ea typeface="微软雅黑" panose="020B0503020204020204" pitchFamily="34" charset="-122"/>
                </a:rPr>
                <a:t>出栈</a:t>
              </a:r>
            </a:p>
          </p:txBody>
        </p:sp>
        <p:sp>
          <p:nvSpPr>
            <p:cNvPr id="81" name="Text Box 23"/>
            <p:cNvSpPr txBox="1">
              <a:spLocks noChangeArrowheads="1"/>
            </p:cNvSpPr>
            <p:nvPr/>
          </p:nvSpPr>
          <p:spPr bwMode="auto">
            <a:xfrm>
              <a:off x="4992" y="2304"/>
              <a:ext cx="50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ea typeface="宋体" panose="02010600030101010101" pitchFamily="2" charset="-122"/>
                </a:defRPr>
              </a:lvl1pPr>
              <a:lvl2pPr marL="742950" indent="-2857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ea typeface="宋体" panose="02010600030101010101" pitchFamily="2" charset="-122"/>
                </a:defRPr>
              </a:lvl2pPr>
              <a:lvl3pPr marL="11430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3pPr>
              <a:lvl4pPr marL="16002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4pPr>
              <a:lvl5pPr marL="2057400" indent="-22860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ct val="0"/>
                </a:spcAft>
                <a:buClrTx/>
                <a:buSzTx/>
                <a:buFontTx/>
                <a:buNone/>
              </a:pPr>
              <a:r>
                <a:rPr kumimoji="1" lang="zh-CN" altLang="en-US" sz="2400" b="1" dirty="0">
                  <a:solidFill>
                    <a:schemeClr val="accent2">
                      <a:lumMod val="60000"/>
                      <a:lumOff val="40000"/>
                    </a:schemeClr>
                  </a:solidFill>
                  <a:latin typeface="Consolas" panose="020B0609020204030204" pitchFamily="49" charset="0"/>
                  <a:ea typeface="微软雅黑" panose="020B0503020204020204" pitchFamily="34" charset="-122"/>
                </a:rPr>
                <a:t>进栈</a:t>
              </a:r>
            </a:p>
          </p:txBody>
        </p:sp>
        <p:cxnSp>
          <p:nvCxnSpPr>
            <p:cNvPr id="82" name="AutoShape 24"/>
            <p:cNvCxnSpPr>
              <a:cxnSpLocks noChangeShapeType="1"/>
              <a:endCxn id="80" idx="3"/>
            </p:cNvCxnSpPr>
            <p:nvPr/>
          </p:nvCxnSpPr>
          <p:spPr bwMode="auto">
            <a:xfrm rot="5400000" flipH="1">
              <a:off x="4186" y="2458"/>
              <a:ext cx="336" cy="316"/>
            </a:xfrm>
            <a:prstGeom prst="curvedConnector2">
              <a:avLst/>
            </a:prstGeom>
            <a:noFill/>
            <a:ln w="9525">
              <a:solidFill>
                <a:schemeClr val="accent2">
                  <a:lumMod val="60000"/>
                  <a:lumOff val="40000"/>
                </a:schemeClr>
              </a:solidFill>
              <a:round/>
            </a:ln>
            <a:extLst>
              <a:ext uri="{909E8E84-426E-40DD-AFC4-6F175D3DCCD1}">
                <a14:hiddenFill xmlns:a14="http://schemas.microsoft.com/office/drawing/2010/main">
                  <a:noFill/>
                </a14:hiddenFill>
              </a:ext>
            </a:extLst>
          </p:spPr>
        </p:cxnSp>
        <p:cxnSp>
          <p:nvCxnSpPr>
            <p:cNvPr id="83" name="AutoShape 25"/>
            <p:cNvCxnSpPr>
              <a:cxnSpLocks noChangeShapeType="1"/>
              <a:endCxn id="81" idx="1"/>
            </p:cNvCxnSpPr>
            <p:nvPr/>
          </p:nvCxnSpPr>
          <p:spPr bwMode="auto">
            <a:xfrm rot="-5400000">
              <a:off x="4656" y="2448"/>
              <a:ext cx="336" cy="336"/>
            </a:xfrm>
            <a:prstGeom prst="curvedConnector2">
              <a:avLst/>
            </a:prstGeom>
            <a:noFill/>
            <a:ln w="9525">
              <a:solidFill>
                <a:schemeClr val="accent2">
                  <a:lumMod val="60000"/>
                  <a:lumOff val="40000"/>
                </a:schemeClr>
              </a:solidFill>
              <a:round/>
            </a:ln>
            <a:extLst>
              <a:ext uri="{909E8E84-426E-40DD-AFC4-6F175D3DCCD1}">
                <a14:hiddenFill xmlns:a14="http://schemas.microsoft.com/office/drawing/2010/main">
                  <a:noFill/>
                </a14:hiddenFill>
              </a:ext>
            </a:extLst>
          </p:spPr>
        </p:cxnSp>
      </p:grpSp>
      <p:grpSp>
        <p:nvGrpSpPr>
          <p:cNvPr id="84" name="Group 4"/>
          <p:cNvGrpSpPr/>
          <p:nvPr/>
        </p:nvGrpSpPr>
        <p:grpSpPr bwMode="auto">
          <a:xfrm>
            <a:off x="6528346" y="4142499"/>
            <a:ext cx="5004295" cy="2316243"/>
            <a:chOff x="2832" y="1584"/>
            <a:chExt cx="2902" cy="1134"/>
          </a:xfrm>
        </p:grpSpPr>
        <p:sp>
          <p:nvSpPr>
            <p:cNvPr id="85" name="Text Box 5"/>
            <p:cNvSpPr txBox="1">
              <a:spLocks noChangeArrowheads="1"/>
            </p:cNvSpPr>
            <p:nvPr/>
          </p:nvSpPr>
          <p:spPr bwMode="auto">
            <a:xfrm>
              <a:off x="3494" y="1706"/>
              <a:ext cx="1272" cy="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b="1" dirty="0">
                  <a:solidFill>
                    <a:schemeClr val="accent2">
                      <a:lumMod val="60000"/>
                      <a:lumOff val="40000"/>
                    </a:schemeClr>
                  </a:solidFill>
                  <a:latin typeface="Times New Roman" panose="02020603050405020304" pitchFamily="18" charset="0"/>
                </a:rPr>
                <a:t>a</a:t>
              </a:r>
              <a:r>
                <a:rPr kumimoji="1" lang="en-US" altLang="zh-CN" sz="2400" b="1" baseline="-25000" dirty="0">
                  <a:solidFill>
                    <a:schemeClr val="accent2">
                      <a:lumMod val="60000"/>
                      <a:lumOff val="40000"/>
                    </a:schemeClr>
                  </a:solidFill>
                  <a:latin typeface="Times New Roman" panose="02020603050405020304" pitchFamily="18" charset="0"/>
                </a:rPr>
                <a:t>1 </a:t>
              </a:r>
              <a:r>
                <a:rPr kumimoji="1" lang="en-US" altLang="zh-CN" sz="2400" b="1" dirty="0">
                  <a:solidFill>
                    <a:schemeClr val="accent2">
                      <a:lumMod val="60000"/>
                      <a:lumOff val="40000"/>
                    </a:schemeClr>
                  </a:solidFill>
                  <a:latin typeface="Times New Roman" panose="02020603050405020304" pitchFamily="18" charset="0"/>
                </a:rPr>
                <a:t>  a</a:t>
              </a:r>
              <a:r>
                <a:rPr kumimoji="1" lang="en-US" altLang="zh-CN" sz="2400" b="1" baseline="-25000" dirty="0">
                  <a:solidFill>
                    <a:schemeClr val="accent2">
                      <a:lumMod val="60000"/>
                      <a:lumOff val="40000"/>
                    </a:schemeClr>
                  </a:solidFill>
                  <a:latin typeface="Times New Roman" panose="02020603050405020304" pitchFamily="18" charset="0"/>
                </a:rPr>
                <a:t>2</a:t>
              </a:r>
              <a:r>
                <a:rPr kumimoji="1" lang="en-US" altLang="zh-CN" sz="2400" b="1" dirty="0">
                  <a:solidFill>
                    <a:schemeClr val="accent2">
                      <a:lumMod val="60000"/>
                      <a:lumOff val="40000"/>
                    </a:schemeClr>
                  </a:solidFill>
                  <a:latin typeface="Times New Roman" panose="02020603050405020304" pitchFamily="18" charset="0"/>
                </a:rPr>
                <a:t>   a</a:t>
              </a:r>
              <a:r>
                <a:rPr kumimoji="1" lang="en-US" altLang="zh-CN" sz="2400" b="1" baseline="-25000" dirty="0">
                  <a:solidFill>
                    <a:schemeClr val="accent2">
                      <a:lumMod val="60000"/>
                      <a:lumOff val="40000"/>
                    </a:schemeClr>
                  </a:solidFill>
                  <a:latin typeface="Times New Roman" panose="02020603050405020304" pitchFamily="18" charset="0"/>
                </a:rPr>
                <a:t>3</a:t>
              </a:r>
              <a:r>
                <a:rPr kumimoji="1" lang="en-US" altLang="zh-CN" sz="2400" b="1" dirty="0">
                  <a:solidFill>
                    <a:schemeClr val="accent2">
                      <a:lumMod val="60000"/>
                      <a:lumOff val="40000"/>
                    </a:schemeClr>
                  </a:solidFill>
                  <a:latin typeface="Times New Roman" panose="02020603050405020304" pitchFamily="18" charset="0"/>
                </a:rPr>
                <a:t> …a</a:t>
              </a:r>
              <a:r>
                <a:rPr kumimoji="1" lang="en-US" altLang="zh-CN" sz="2400" b="1" baseline="-25000" dirty="0">
                  <a:solidFill>
                    <a:schemeClr val="accent2">
                      <a:lumMod val="60000"/>
                      <a:lumOff val="40000"/>
                    </a:schemeClr>
                  </a:solidFill>
                  <a:latin typeface="Times New Roman" panose="02020603050405020304" pitchFamily="18" charset="0"/>
                </a:rPr>
                <a:t>n</a:t>
              </a:r>
              <a:endParaRPr kumimoji="1" lang="en-US" altLang="zh-CN" sz="2400" b="1" dirty="0">
                <a:solidFill>
                  <a:schemeClr val="accent2">
                    <a:lumMod val="60000"/>
                    <a:lumOff val="40000"/>
                  </a:schemeClr>
                </a:solidFill>
                <a:latin typeface="Times New Roman" panose="02020603050405020304" pitchFamily="18" charset="0"/>
              </a:endParaRPr>
            </a:p>
          </p:txBody>
        </p:sp>
        <p:sp>
          <p:nvSpPr>
            <p:cNvPr id="86" name="Text Box 6"/>
            <p:cNvSpPr txBox="1">
              <a:spLocks noChangeArrowheads="1"/>
            </p:cNvSpPr>
            <p:nvPr/>
          </p:nvSpPr>
          <p:spPr bwMode="auto">
            <a:xfrm>
              <a:off x="4992" y="1584"/>
              <a:ext cx="742" cy="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400" b="1" dirty="0">
                  <a:solidFill>
                    <a:schemeClr val="accent2">
                      <a:lumMod val="60000"/>
                      <a:lumOff val="40000"/>
                    </a:schemeClr>
                  </a:solidFill>
                  <a:latin typeface="微软雅黑" panose="020B0503020204020204" pitchFamily="34" charset="-122"/>
                  <a:ea typeface="微软雅黑" panose="020B0503020204020204" pitchFamily="34" charset="-122"/>
                </a:rPr>
                <a:t>入队列</a:t>
              </a:r>
            </a:p>
          </p:txBody>
        </p:sp>
        <p:sp>
          <p:nvSpPr>
            <p:cNvPr id="87" name="Text Box 7"/>
            <p:cNvSpPr txBox="1">
              <a:spLocks noChangeArrowheads="1"/>
            </p:cNvSpPr>
            <p:nvPr/>
          </p:nvSpPr>
          <p:spPr bwMode="auto">
            <a:xfrm>
              <a:off x="2832" y="1600"/>
              <a:ext cx="643" cy="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400" b="1" dirty="0">
                  <a:solidFill>
                    <a:schemeClr val="accent2">
                      <a:lumMod val="60000"/>
                      <a:lumOff val="40000"/>
                    </a:schemeClr>
                  </a:solidFill>
                  <a:latin typeface="微软雅黑" panose="020B0503020204020204" pitchFamily="34" charset="-122"/>
                  <a:ea typeface="微软雅黑" panose="020B0503020204020204" pitchFamily="34" charset="-122"/>
                </a:rPr>
                <a:t>出队列</a:t>
              </a:r>
            </a:p>
          </p:txBody>
        </p:sp>
        <p:sp>
          <p:nvSpPr>
            <p:cNvPr id="88" name="Line 8"/>
            <p:cNvSpPr>
              <a:spLocks noChangeShapeType="1"/>
            </p:cNvSpPr>
            <p:nvPr/>
          </p:nvSpPr>
          <p:spPr bwMode="auto">
            <a:xfrm>
              <a:off x="3456" y="1680"/>
              <a:ext cx="1392" cy="0"/>
            </a:xfrm>
            <a:prstGeom prst="line">
              <a:avLst/>
            </a:prstGeom>
            <a:noFill/>
            <a:ln w="9525">
              <a:solidFill>
                <a:schemeClr val="accent2">
                  <a:lumMod val="60000"/>
                  <a:lumOff val="40000"/>
                </a:schemeClr>
              </a:solidFill>
              <a:round/>
            </a:ln>
            <a:extLst>
              <a:ext uri="{909E8E84-426E-40DD-AFC4-6F175D3DCCD1}">
                <a14:hiddenFill xmlns:a14="http://schemas.microsoft.com/office/drawing/2010/main">
                  <a:noFill/>
                </a14:hiddenFill>
              </a:ext>
            </a:extLst>
          </p:spPr>
          <p:txBody>
            <a:bodyPr wrap="none" anchor="ctr"/>
            <a:lstStyle/>
            <a:p>
              <a:endParaRPr lang="zh-CN" altLang="en-US" b="1" dirty="0"/>
            </a:p>
          </p:txBody>
        </p:sp>
        <p:sp>
          <p:nvSpPr>
            <p:cNvPr id="89" name="Line 9"/>
            <p:cNvSpPr>
              <a:spLocks noChangeShapeType="1"/>
            </p:cNvSpPr>
            <p:nvPr/>
          </p:nvSpPr>
          <p:spPr bwMode="auto">
            <a:xfrm>
              <a:off x="3456" y="2112"/>
              <a:ext cx="1392" cy="0"/>
            </a:xfrm>
            <a:prstGeom prst="line">
              <a:avLst/>
            </a:prstGeom>
            <a:noFill/>
            <a:ln w="9525">
              <a:solidFill>
                <a:schemeClr val="accent2">
                  <a:lumMod val="60000"/>
                  <a:lumOff val="40000"/>
                </a:schemeClr>
              </a:solidFill>
              <a:round/>
            </a:ln>
            <a:extLst>
              <a:ext uri="{909E8E84-426E-40DD-AFC4-6F175D3DCCD1}">
                <a14:hiddenFill xmlns:a14="http://schemas.microsoft.com/office/drawing/2010/main">
                  <a:noFill/>
                </a14:hiddenFill>
              </a:ext>
            </a:extLst>
          </p:spPr>
          <p:txBody>
            <a:bodyPr wrap="none" anchor="ctr"/>
            <a:lstStyle/>
            <a:p>
              <a:endParaRPr lang="zh-CN" altLang="en-US" b="1"/>
            </a:p>
          </p:txBody>
        </p:sp>
        <p:sp>
          <p:nvSpPr>
            <p:cNvPr id="90" name="Line 10"/>
            <p:cNvSpPr>
              <a:spLocks noChangeShapeType="1"/>
            </p:cNvSpPr>
            <p:nvPr/>
          </p:nvSpPr>
          <p:spPr bwMode="auto">
            <a:xfrm flipH="1">
              <a:off x="4848" y="1920"/>
              <a:ext cx="672" cy="0"/>
            </a:xfrm>
            <a:prstGeom prst="line">
              <a:avLst/>
            </a:prstGeom>
            <a:noFill/>
            <a:ln w="9525">
              <a:solidFill>
                <a:schemeClr val="accent2">
                  <a:lumMod val="60000"/>
                  <a:lumOff val="40000"/>
                </a:schemeClr>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b="1" dirty="0"/>
            </a:p>
          </p:txBody>
        </p:sp>
        <p:sp>
          <p:nvSpPr>
            <p:cNvPr id="91" name="Line 11"/>
            <p:cNvSpPr>
              <a:spLocks noChangeShapeType="1"/>
            </p:cNvSpPr>
            <p:nvPr/>
          </p:nvSpPr>
          <p:spPr bwMode="auto">
            <a:xfrm flipH="1">
              <a:off x="2832" y="1920"/>
              <a:ext cx="672" cy="0"/>
            </a:xfrm>
            <a:prstGeom prst="line">
              <a:avLst/>
            </a:prstGeom>
            <a:noFill/>
            <a:ln w="9525">
              <a:solidFill>
                <a:schemeClr val="accent2">
                  <a:lumMod val="60000"/>
                  <a:lumOff val="40000"/>
                </a:schemeClr>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b="1"/>
            </a:p>
          </p:txBody>
        </p:sp>
        <p:sp>
          <p:nvSpPr>
            <p:cNvPr id="92" name="Text Box 12"/>
            <p:cNvSpPr txBox="1">
              <a:spLocks noChangeArrowheads="1"/>
            </p:cNvSpPr>
            <p:nvPr/>
          </p:nvSpPr>
          <p:spPr bwMode="auto">
            <a:xfrm>
              <a:off x="3487" y="2371"/>
              <a:ext cx="321" cy="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b="1" dirty="0">
                  <a:solidFill>
                    <a:schemeClr val="accent2">
                      <a:lumMod val="60000"/>
                      <a:lumOff val="40000"/>
                    </a:schemeClr>
                  </a:solidFill>
                  <a:latin typeface="微软雅黑" panose="020B0503020204020204" pitchFamily="34" charset="-122"/>
                  <a:ea typeface="微软雅黑" panose="020B0503020204020204" pitchFamily="34" charset="-122"/>
                </a:rPr>
                <a:t>队头</a:t>
              </a:r>
            </a:p>
          </p:txBody>
        </p:sp>
        <p:sp>
          <p:nvSpPr>
            <p:cNvPr id="93" name="Text Box 13"/>
            <p:cNvSpPr txBox="1">
              <a:spLocks noChangeArrowheads="1"/>
            </p:cNvSpPr>
            <p:nvPr/>
          </p:nvSpPr>
          <p:spPr bwMode="auto">
            <a:xfrm>
              <a:off x="4489" y="2352"/>
              <a:ext cx="321" cy="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400" b="1" dirty="0">
                  <a:solidFill>
                    <a:schemeClr val="accent2">
                      <a:lumMod val="60000"/>
                      <a:lumOff val="40000"/>
                    </a:schemeClr>
                  </a:solidFill>
                  <a:latin typeface="微软雅黑" panose="020B0503020204020204" pitchFamily="34" charset="-122"/>
                  <a:ea typeface="微软雅黑" panose="020B0503020204020204" pitchFamily="34" charset="-122"/>
                </a:rPr>
                <a:t>队尾</a:t>
              </a:r>
            </a:p>
          </p:txBody>
        </p:sp>
        <p:sp>
          <p:nvSpPr>
            <p:cNvPr id="94" name="Line 14"/>
            <p:cNvSpPr>
              <a:spLocks noChangeShapeType="1"/>
            </p:cNvSpPr>
            <p:nvPr/>
          </p:nvSpPr>
          <p:spPr bwMode="auto">
            <a:xfrm flipV="1">
              <a:off x="3600" y="2160"/>
              <a:ext cx="0" cy="144"/>
            </a:xfrm>
            <a:prstGeom prst="line">
              <a:avLst/>
            </a:prstGeom>
            <a:noFill/>
            <a:ln w="9525">
              <a:solidFill>
                <a:schemeClr val="accent2">
                  <a:lumMod val="60000"/>
                  <a:lumOff val="40000"/>
                </a:schemeClr>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b="1"/>
            </a:p>
          </p:txBody>
        </p:sp>
        <p:sp>
          <p:nvSpPr>
            <p:cNvPr id="95" name="Line 15"/>
            <p:cNvSpPr>
              <a:spLocks noChangeShapeType="1"/>
            </p:cNvSpPr>
            <p:nvPr/>
          </p:nvSpPr>
          <p:spPr bwMode="auto">
            <a:xfrm flipV="1">
              <a:off x="4608" y="2160"/>
              <a:ext cx="0" cy="144"/>
            </a:xfrm>
            <a:prstGeom prst="line">
              <a:avLst/>
            </a:prstGeom>
            <a:noFill/>
            <a:ln w="9525">
              <a:solidFill>
                <a:schemeClr val="accent2">
                  <a:lumMod val="60000"/>
                  <a:lumOff val="40000"/>
                </a:schemeClr>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b="1"/>
            </a:p>
          </p:txBody>
        </p:sp>
      </p:grpSp>
    </p:spTree>
  </p:cSld>
  <p:clrMapOvr>
    <a:masterClrMapping/>
  </p:clrMapOvr>
  <p:transition spd="med" advClick="0" advTm="3000">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圆角 6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dirty="0">
                <a:solidFill>
                  <a:schemeClr val="tx1">
                    <a:lumMod val="65000"/>
                    <a:lumOff val="35000"/>
                  </a:schemeClr>
                </a:solidFill>
              </a:rPr>
              <a:t>迷宫算法</a:t>
            </a:r>
          </a:p>
        </p:txBody>
      </p:sp>
      <p:sp>
        <p:nvSpPr>
          <p:cNvPr id="62" name="矩形: 圆角 61"/>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Group 3"/>
          <p:cNvGrpSpPr/>
          <p:nvPr/>
        </p:nvGrpSpPr>
        <p:grpSpPr>
          <a:xfrm>
            <a:off x="1085173" y="1128231"/>
            <a:ext cx="4230370" cy="5424969"/>
            <a:chOff x="1915744" y="1458758"/>
            <a:chExt cx="4136365" cy="5187394"/>
          </a:xfrm>
        </p:grpSpPr>
        <p:grpSp>
          <p:nvGrpSpPr>
            <p:cNvPr id="42" name="Group 4"/>
            <p:cNvGrpSpPr/>
            <p:nvPr/>
          </p:nvGrpSpPr>
          <p:grpSpPr>
            <a:xfrm>
              <a:off x="1972256" y="1458758"/>
              <a:ext cx="292103" cy="5187394"/>
              <a:chOff x="1374772" y="1213680"/>
              <a:chExt cx="274322" cy="5187394"/>
            </a:xfrm>
          </p:grpSpPr>
          <p:sp>
            <p:nvSpPr>
              <p:cNvPr id="59" name="Pentagon 21"/>
              <p:cNvSpPr/>
              <p:nvPr/>
            </p:nvSpPr>
            <p:spPr>
              <a:xfrm rot="5400000">
                <a:off x="1103752" y="5857228"/>
                <a:ext cx="814866" cy="272825"/>
              </a:xfrm>
              <a:prstGeom prst="homePlate">
                <a:avLst>
                  <a:gd name="adj" fmla="val 281623"/>
                </a:avLst>
              </a:prstGeom>
              <a:gradFill flip="none" rotWithShape="1">
                <a:gsLst>
                  <a:gs pos="100000">
                    <a:srgbClr val="B88954"/>
                  </a:gs>
                  <a:gs pos="0">
                    <a:srgbClr val="E1C9AF"/>
                  </a:gs>
                </a:gsLst>
                <a:lin ang="54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60" name="Rectangle 5"/>
              <p:cNvSpPr/>
              <p:nvPr/>
            </p:nvSpPr>
            <p:spPr>
              <a:xfrm>
                <a:off x="1374774" y="2007666"/>
                <a:ext cx="273845" cy="3776859"/>
              </a:xfrm>
              <a:custGeom>
                <a:avLst/>
                <a:gdLst>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0 w 272825"/>
                  <a:gd name="connsiteY4" fmla="*/ 0 h 3776662"/>
                  <a:gd name="connsiteX0-1" fmla="*/ 0 w 272825"/>
                  <a:gd name="connsiteY0-2" fmla="*/ 0 h 3776662"/>
                  <a:gd name="connsiteX1-3" fmla="*/ 272825 w 272825"/>
                  <a:gd name="connsiteY1-4" fmla="*/ 0 h 3776662"/>
                  <a:gd name="connsiteX2-5" fmla="*/ 272825 w 272825"/>
                  <a:gd name="connsiteY2-6" fmla="*/ 3776662 h 3776662"/>
                  <a:gd name="connsiteX3-7" fmla="*/ 0 w 272825"/>
                  <a:gd name="connsiteY3-8" fmla="*/ 3776662 h 3776662"/>
                  <a:gd name="connsiteX4-9" fmla="*/ 1 w 272825"/>
                  <a:gd name="connsiteY4-10" fmla="*/ 3609974 h 3776662"/>
                  <a:gd name="connsiteX5" fmla="*/ 0 w 272825"/>
                  <a:gd name="connsiteY5" fmla="*/ 0 h 3776662"/>
                  <a:gd name="connsiteX0-11" fmla="*/ 0 w 272825"/>
                  <a:gd name="connsiteY0-12" fmla="*/ 0 h 3776662"/>
                  <a:gd name="connsiteX1-13" fmla="*/ 272825 w 272825"/>
                  <a:gd name="connsiteY1-14" fmla="*/ 0 h 3776662"/>
                  <a:gd name="connsiteX2-15" fmla="*/ 272825 w 272825"/>
                  <a:gd name="connsiteY2-16" fmla="*/ 3776662 h 3776662"/>
                  <a:gd name="connsiteX3-17" fmla="*/ 57151 w 272825"/>
                  <a:gd name="connsiteY3-18" fmla="*/ 3776661 h 3776662"/>
                  <a:gd name="connsiteX4-19" fmla="*/ 0 w 272825"/>
                  <a:gd name="connsiteY4-20" fmla="*/ 3776662 h 3776662"/>
                  <a:gd name="connsiteX5-21" fmla="*/ 1 w 272825"/>
                  <a:gd name="connsiteY5-22" fmla="*/ 3609974 h 3776662"/>
                  <a:gd name="connsiteX6" fmla="*/ 0 w 272825"/>
                  <a:gd name="connsiteY6" fmla="*/ 0 h 3776662"/>
                  <a:gd name="connsiteX0-23" fmla="*/ 0 w 272825"/>
                  <a:gd name="connsiteY0-24" fmla="*/ 0 h 3776662"/>
                  <a:gd name="connsiteX1-25" fmla="*/ 272825 w 272825"/>
                  <a:gd name="connsiteY1-26" fmla="*/ 0 h 3776662"/>
                  <a:gd name="connsiteX2-27" fmla="*/ 272825 w 272825"/>
                  <a:gd name="connsiteY2-28" fmla="*/ 3776662 h 3776662"/>
                  <a:gd name="connsiteX3-29" fmla="*/ 166689 w 272825"/>
                  <a:gd name="connsiteY3-30" fmla="*/ 3776661 h 3776662"/>
                  <a:gd name="connsiteX4-31" fmla="*/ 57151 w 272825"/>
                  <a:gd name="connsiteY4-32" fmla="*/ 3776661 h 3776662"/>
                  <a:gd name="connsiteX5-33" fmla="*/ 0 w 272825"/>
                  <a:gd name="connsiteY5-34" fmla="*/ 3776662 h 3776662"/>
                  <a:gd name="connsiteX6-35" fmla="*/ 1 w 272825"/>
                  <a:gd name="connsiteY6-36" fmla="*/ 3609974 h 3776662"/>
                  <a:gd name="connsiteX7" fmla="*/ 0 w 272825"/>
                  <a:gd name="connsiteY7" fmla="*/ 0 h 3776662"/>
                  <a:gd name="connsiteX0-37" fmla="*/ 0 w 272825"/>
                  <a:gd name="connsiteY0-38" fmla="*/ 0 h 3776662"/>
                  <a:gd name="connsiteX1-39" fmla="*/ 272825 w 272825"/>
                  <a:gd name="connsiteY1-40" fmla="*/ 0 h 3776662"/>
                  <a:gd name="connsiteX2-41" fmla="*/ 272825 w 272825"/>
                  <a:gd name="connsiteY2-42" fmla="*/ 3776662 h 3776662"/>
                  <a:gd name="connsiteX3-43" fmla="*/ 166689 w 272825"/>
                  <a:gd name="connsiteY3-44" fmla="*/ 3776661 h 3776662"/>
                  <a:gd name="connsiteX4-45" fmla="*/ 107157 w 272825"/>
                  <a:gd name="connsiteY4-46" fmla="*/ 3774280 h 3776662"/>
                  <a:gd name="connsiteX5-47" fmla="*/ 57151 w 272825"/>
                  <a:gd name="connsiteY5-48" fmla="*/ 3776661 h 3776662"/>
                  <a:gd name="connsiteX6-49" fmla="*/ 0 w 272825"/>
                  <a:gd name="connsiteY6-50" fmla="*/ 3776662 h 3776662"/>
                  <a:gd name="connsiteX7-51" fmla="*/ 1 w 272825"/>
                  <a:gd name="connsiteY7-52" fmla="*/ 3609974 h 3776662"/>
                  <a:gd name="connsiteX8" fmla="*/ 0 w 272825"/>
                  <a:gd name="connsiteY8" fmla="*/ 0 h 3776662"/>
                  <a:gd name="connsiteX0-53" fmla="*/ 0 w 272825"/>
                  <a:gd name="connsiteY0-54" fmla="*/ 0 h 3776662"/>
                  <a:gd name="connsiteX1-55" fmla="*/ 272825 w 272825"/>
                  <a:gd name="connsiteY1-56" fmla="*/ 0 h 3776662"/>
                  <a:gd name="connsiteX2-57" fmla="*/ 272825 w 272825"/>
                  <a:gd name="connsiteY2-58" fmla="*/ 3776662 h 3776662"/>
                  <a:gd name="connsiteX3-59" fmla="*/ 221457 w 272825"/>
                  <a:gd name="connsiteY3-60" fmla="*/ 3774280 h 3776662"/>
                  <a:gd name="connsiteX4-61" fmla="*/ 166689 w 272825"/>
                  <a:gd name="connsiteY4-62" fmla="*/ 3776661 h 3776662"/>
                  <a:gd name="connsiteX5-63" fmla="*/ 107157 w 272825"/>
                  <a:gd name="connsiteY5-64" fmla="*/ 3774280 h 3776662"/>
                  <a:gd name="connsiteX6-65" fmla="*/ 57151 w 272825"/>
                  <a:gd name="connsiteY6-66" fmla="*/ 3776661 h 3776662"/>
                  <a:gd name="connsiteX7-67" fmla="*/ 0 w 272825"/>
                  <a:gd name="connsiteY7-68" fmla="*/ 3776662 h 3776662"/>
                  <a:gd name="connsiteX8-69" fmla="*/ 1 w 272825"/>
                  <a:gd name="connsiteY8-70" fmla="*/ 3609974 h 3776662"/>
                  <a:gd name="connsiteX9" fmla="*/ 0 w 272825"/>
                  <a:gd name="connsiteY9" fmla="*/ 0 h 3776662"/>
                  <a:gd name="connsiteX0-71" fmla="*/ 0 w 272825"/>
                  <a:gd name="connsiteY0-72" fmla="*/ 0 h 3776662"/>
                  <a:gd name="connsiteX1-73" fmla="*/ 272825 w 272825"/>
                  <a:gd name="connsiteY1-74" fmla="*/ 0 h 3776662"/>
                  <a:gd name="connsiteX2-75" fmla="*/ 272825 w 272825"/>
                  <a:gd name="connsiteY2-76" fmla="*/ 3776662 h 3776662"/>
                  <a:gd name="connsiteX3-77" fmla="*/ 252414 w 272825"/>
                  <a:gd name="connsiteY3-78" fmla="*/ 3776661 h 3776662"/>
                  <a:gd name="connsiteX4-79" fmla="*/ 221457 w 272825"/>
                  <a:gd name="connsiteY4-80" fmla="*/ 3774280 h 3776662"/>
                  <a:gd name="connsiteX5-81" fmla="*/ 166689 w 272825"/>
                  <a:gd name="connsiteY5-82" fmla="*/ 3776661 h 3776662"/>
                  <a:gd name="connsiteX6-83" fmla="*/ 107157 w 272825"/>
                  <a:gd name="connsiteY6-84" fmla="*/ 3774280 h 3776662"/>
                  <a:gd name="connsiteX7-85" fmla="*/ 57151 w 272825"/>
                  <a:gd name="connsiteY7-86" fmla="*/ 3776661 h 3776662"/>
                  <a:gd name="connsiteX8-87" fmla="*/ 0 w 272825"/>
                  <a:gd name="connsiteY8-88" fmla="*/ 3776662 h 3776662"/>
                  <a:gd name="connsiteX9-89" fmla="*/ 1 w 272825"/>
                  <a:gd name="connsiteY9-90" fmla="*/ 3609974 h 3776662"/>
                  <a:gd name="connsiteX10" fmla="*/ 0 w 272825"/>
                  <a:gd name="connsiteY10" fmla="*/ 0 h 3776662"/>
                  <a:gd name="connsiteX0-91" fmla="*/ 0 w 273845"/>
                  <a:gd name="connsiteY0-92" fmla="*/ 0 h 3776662"/>
                  <a:gd name="connsiteX1-93" fmla="*/ 272825 w 273845"/>
                  <a:gd name="connsiteY1-94" fmla="*/ 0 h 3776662"/>
                  <a:gd name="connsiteX2-95" fmla="*/ 273845 w 273845"/>
                  <a:gd name="connsiteY2-96" fmla="*/ 3581399 h 3776662"/>
                  <a:gd name="connsiteX3-97" fmla="*/ 272825 w 273845"/>
                  <a:gd name="connsiteY3-98" fmla="*/ 3776662 h 3776662"/>
                  <a:gd name="connsiteX4-99" fmla="*/ 252414 w 273845"/>
                  <a:gd name="connsiteY4-100" fmla="*/ 3776661 h 3776662"/>
                  <a:gd name="connsiteX5-101" fmla="*/ 221457 w 273845"/>
                  <a:gd name="connsiteY5-102" fmla="*/ 3774280 h 3776662"/>
                  <a:gd name="connsiteX6-103" fmla="*/ 166689 w 273845"/>
                  <a:gd name="connsiteY6-104" fmla="*/ 3776661 h 3776662"/>
                  <a:gd name="connsiteX7-105" fmla="*/ 107157 w 273845"/>
                  <a:gd name="connsiteY7-106" fmla="*/ 3774280 h 3776662"/>
                  <a:gd name="connsiteX8-107" fmla="*/ 57151 w 273845"/>
                  <a:gd name="connsiteY8-108" fmla="*/ 3776661 h 3776662"/>
                  <a:gd name="connsiteX9-109" fmla="*/ 0 w 273845"/>
                  <a:gd name="connsiteY9-110" fmla="*/ 3776662 h 3776662"/>
                  <a:gd name="connsiteX10-111" fmla="*/ 1 w 273845"/>
                  <a:gd name="connsiteY10-112" fmla="*/ 3609974 h 3776662"/>
                  <a:gd name="connsiteX11" fmla="*/ 0 w 273845"/>
                  <a:gd name="connsiteY11" fmla="*/ 0 h 3776662"/>
                  <a:gd name="connsiteX0-113" fmla="*/ 0 w 273845"/>
                  <a:gd name="connsiteY0-114" fmla="*/ 0 h 3776662"/>
                  <a:gd name="connsiteX1-115" fmla="*/ 272825 w 273845"/>
                  <a:gd name="connsiteY1-116" fmla="*/ 0 h 3776662"/>
                  <a:gd name="connsiteX2-117" fmla="*/ 273845 w 273845"/>
                  <a:gd name="connsiteY2-118" fmla="*/ 3581399 h 3776662"/>
                  <a:gd name="connsiteX3-119" fmla="*/ 252414 w 273845"/>
                  <a:gd name="connsiteY3-120" fmla="*/ 3776661 h 3776662"/>
                  <a:gd name="connsiteX4-121" fmla="*/ 221457 w 273845"/>
                  <a:gd name="connsiteY4-122" fmla="*/ 3774280 h 3776662"/>
                  <a:gd name="connsiteX5-123" fmla="*/ 166689 w 273845"/>
                  <a:gd name="connsiteY5-124" fmla="*/ 3776661 h 3776662"/>
                  <a:gd name="connsiteX6-125" fmla="*/ 107157 w 273845"/>
                  <a:gd name="connsiteY6-126" fmla="*/ 3774280 h 3776662"/>
                  <a:gd name="connsiteX7-127" fmla="*/ 57151 w 273845"/>
                  <a:gd name="connsiteY7-128" fmla="*/ 3776661 h 3776662"/>
                  <a:gd name="connsiteX8-129" fmla="*/ 0 w 273845"/>
                  <a:gd name="connsiteY8-130" fmla="*/ 3776662 h 3776662"/>
                  <a:gd name="connsiteX9-131" fmla="*/ 1 w 273845"/>
                  <a:gd name="connsiteY9-132" fmla="*/ 3609974 h 3776662"/>
                  <a:gd name="connsiteX10-133" fmla="*/ 0 w 273845"/>
                  <a:gd name="connsiteY10-134" fmla="*/ 0 h 3776662"/>
                  <a:gd name="connsiteX0-135" fmla="*/ 0 w 273845"/>
                  <a:gd name="connsiteY0-136" fmla="*/ 0 h 3776661"/>
                  <a:gd name="connsiteX1-137" fmla="*/ 272825 w 273845"/>
                  <a:gd name="connsiteY1-138" fmla="*/ 0 h 3776661"/>
                  <a:gd name="connsiteX2-139" fmla="*/ 273845 w 273845"/>
                  <a:gd name="connsiteY2-140" fmla="*/ 3581399 h 3776661"/>
                  <a:gd name="connsiteX3-141" fmla="*/ 252414 w 273845"/>
                  <a:gd name="connsiteY3-142" fmla="*/ 3776661 h 3776661"/>
                  <a:gd name="connsiteX4-143" fmla="*/ 221457 w 273845"/>
                  <a:gd name="connsiteY4-144" fmla="*/ 3774280 h 3776661"/>
                  <a:gd name="connsiteX5-145" fmla="*/ 166689 w 273845"/>
                  <a:gd name="connsiteY5-146" fmla="*/ 3776661 h 3776661"/>
                  <a:gd name="connsiteX6-147" fmla="*/ 107157 w 273845"/>
                  <a:gd name="connsiteY6-148" fmla="*/ 3774280 h 3776661"/>
                  <a:gd name="connsiteX7-149" fmla="*/ 57151 w 273845"/>
                  <a:gd name="connsiteY7-150" fmla="*/ 3776661 h 3776661"/>
                  <a:gd name="connsiteX8-151" fmla="*/ 1 w 273845"/>
                  <a:gd name="connsiteY8-152" fmla="*/ 3609974 h 3776661"/>
                  <a:gd name="connsiteX9-153" fmla="*/ 0 w 273845"/>
                  <a:gd name="connsiteY9-154" fmla="*/ 0 h 3776661"/>
                  <a:gd name="connsiteX0-155" fmla="*/ 0 w 273845"/>
                  <a:gd name="connsiteY0-156" fmla="*/ 0 h 3776661"/>
                  <a:gd name="connsiteX1-157" fmla="*/ 272825 w 273845"/>
                  <a:gd name="connsiteY1-158" fmla="*/ 0 h 3776661"/>
                  <a:gd name="connsiteX2-159" fmla="*/ 273845 w 273845"/>
                  <a:gd name="connsiteY2-160" fmla="*/ 3581399 h 3776661"/>
                  <a:gd name="connsiteX3-161" fmla="*/ 252414 w 273845"/>
                  <a:gd name="connsiteY3-162" fmla="*/ 3776661 h 3776661"/>
                  <a:gd name="connsiteX4-163" fmla="*/ 221457 w 273845"/>
                  <a:gd name="connsiteY4-164" fmla="*/ 3774280 h 3776661"/>
                  <a:gd name="connsiteX5-165" fmla="*/ 166689 w 273845"/>
                  <a:gd name="connsiteY5-166" fmla="*/ 3776661 h 3776661"/>
                  <a:gd name="connsiteX6-167" fmla="*/ 104776 w 273845"/>
                  <a:gd name="connsiteY6-168" fmla="*/ 3664743 h 3776661"/>
                  <a:gd name="connsiteX7-169" fmla="*/ 57151 w 273845"/>
                  <a:gd name="connsiteY7-170" fmla="*/ 3776661 h 3776661"/>
                  <a:gd name="connsiteX8-171" fmla="*/ 1 w 273845"/>
                  <a:gd name="connsiteY8-172" fmla="*/ 3609974 h 3776661"/>
                  <a:gd name="connsiteX9-173" fmla="*/ 0 w 273845"/>
                  <a:gd name="connsiteY9-174" fmla="*/ 0 h 3776661"/>
                  <a:gd name="connsiteX0-175" fmla="*/ 0 w 273845"/>
                  <a:gd name="connsiteY0-176" fmla="*/ 0 h 3776661"/>
                  <a:gd name="connsiteX1-177" fmla="*/ 272825 w 273845"/>
                  <a:gd name="connsiteY1-178" fmla="*/ 0 h 3776661"/>
                  <a:gd name="connsiteX2-179" fmla="*/ 273845 w 273845"/>
                  <a:gd name="connsiteY2-180" fmla="*/ 3581399 h 3776661"/>
                  <a:gd name="connsiteX3-181" fmla="*/ 252414 w 273845"/>
                  <a:gd name="connsiteY3-182" fmla="*/ 3776661 h 3776661"/>
                  <a:gd name="connsiteX4-183" fmla="*/ 221457 w 273845"/>
                  <a:gd name="connsiteY4-184" fmla="*/ 3774280 h 3776661"/>
                  <a:gd name="connsiteX5-185" fmla="*/ 166689 w 273845"/>
                  <a:gd name="connsiteY5-186" fmla="*/ 3776661 h 3776661"/>
                  <a:gd name="connsiteX6-187" fmla="*/ 104776 w 273845"/>
                  <a:gd name="connsiteY6-188" fmla="*/ 3664743 h 3776661"/>
                  <a:gd name="connsiteX7-189" fmla="*/ 57151 w 273845"/>
                  <a:gd name="connsiteY7-190" fmla="*/ 3750467 h 3776661"/>
                  <a:gd name="connsiteX8-191" fmla="*/ 1 w 273845"/>
                  <a:gd name="connsiteY8-192" fmla="*/ 3609974 h 3776661"/>
                  <a:gd name="connsiteX9-193" fmla="*/ 0 w 273845"/>
                  <a:gd name="connsiteY9-194" fmla="*/ 0 h 3776661"/>
                  <a:gd name="connsiteX0-195" fmla="*/ 0 w 273845"/>
                  <a:gd name="connsiteY0-196" fmla="*/ 0 h 3776661"/>
                  <a:gd name="connsiteX1-197" fmla="*/ 272825 w 273845"/>
                  <a:gd name="connsiteY1-198" fmla="*/ 0 h 3776661"/>
                  <a:gd name="connsiteX2-199" fmla="*/ 273845 w 273845"/>
                  <a:gd name="connsiteY2-200" fmla="*/ 3581399 h 3776661"/>
                  <a:gd name="connsiteX3-201" fmla="*/ 252414 w 273845"/>
                  <a:gd name="connsiteY3-202" fmla="*/ 3776661 h 3776661"/>
                  <a:gd name="connsiteX4-203" fmla="*/ 228601 w 273845"/>
                  <a:gd name="connsiteY4-204" fmla="*/ 3629023 h 3776661"/>
                  <a:gd name="connsiteX5-205" fmla="*/ 166689 w 273845"/>
                  <a:gd name="connsiteY5-206" fmla="*/ 3776661 h 3776661"/>
                  <a:gd name="connsiteX6-207" fmla="*/ 104776 w 273845"/>
                  <a:gd name="connsiteY6-208" fmla="*/ 3664743 h 3776661"/>
                  <a:gd name="connsiteX7-209" fmla="*/ 57151 w 273845"/>
                  <a:gd name="connsiteY7-210" fmla="*/ 3750467 h 3776661"/>
                  <a:gd name="connsiteX8-211" fmla="*/ 1 w 273845"/>
                  <a:gd name="connsiteY8-212" fmla="*/ 3609974 h 3776661"/>
                  <a:gd name="connsiteX9-213" fmla="*/ 0 w 273845"/>
                  <a:gd name="connsiteY9-214" fmla="*/ 0 h 3776661"/>
                  <a:gd name="connsiteX0-215" fmla="*/ 0 w 273845"/>
                  <a:gd name="connsiteY0-216" fmla="*/ 0 h 3776661"/>
                  <a:gd name="connsiteX1-217" fmla="*/ 272825 w 273845"/>
                  <a:gd name="connsiteY1-218" fmla="*/ 0 h 3776661"/>
                  <a:gd name="connsiteX2-219" fmla="*/ 273845 w 273845"/>
                  <a:gd name="connsiteY2-220" fmla="*/ 3581399 h 3776661"/>
                  <a:gd name="connsiteX3-221" fmla="*/ 250032 w 273845"/>
                  <a:gd name="connsiteY3-222" fmla="*/ 3695699 h 3776661"/>
                  <a:gd name="connsiteX4-223" fmla="*/ 228601 w 273845"/>
                  <a:gd name="connsiteY4-224" fmla="*/ 3629023 h 3776661"/>
                  <a:gd name="connsiteX5-225" fmla="*/ 166689 w 273845"/>
                  <a:gd name="connsiteY5-226" fmla="*/ 3776661 h 3776661"/>
                  <a:gd name="connsiteX6-227" fmla="*/ 104776 w 273845"/>
                  <a:gd name="connsiteY6-228" fmla="*/ 3664743 h 3776661"/>
                  <a:gd name="connsiteX7-229" fmla="*/ 57151 w 273845"/>
                  <a:gd name="connsiteY7-230" fmla="*/ 3750467 h 3776661"/>
                  <a:gd name="connsiteX8-231" fmla="*/ 1 w 273845"/>
                  <a:gd name="connsiteY8-232" fmla="*/ 3609974 h 3776661"/>
                  <a:gd name="connsiteX9-233" fmla="*/ 0 w 273845"/>
                  <a:gd name="connsiteY9-234" fmla="*/ 0 h 3776661"/>
                  <a:gd name="connsiteX0-235" fmla="*/ 0 w 273845"/>
                  <a:gd name="connsiteY0-236" fmla="*/ 0 h 3776661"/>
                  <a:gd name="connsiteX1-237" fmla="*/ 272825 w 273845"/>
                  <a:gd name="connsiteY1-238" fmla="*/ 0 h 3776661"/>
                  <a:gd name="connsiteX2-239" fmla="*/ 273845 w 273845"/>
                  <a:gd name="connsiteY2-240" fmla="*/ 3581399 h 3776661"/>
                  <a:gd name="connsiteX3-241" fmla="*/ 247651 w 273845"/>
                  <a:gd name="connsiteY3-242" fmla="*/ 3702843 h 3776661"/>
                  <a:gd name="connsiteX4-243" fmla="*/ 228601 w 273845"/>
                  <a:gd name="connsiteY4-244" fmla="*/ 3629023 h 3776661"/>
                  <a:gd name="connsiteX5-245" fmla="*/ 166689 w 273845"/>
                  <a:gd name="connsiteY5-246" fmla="*/ 3776661 h 3776661"/>
                  <a:gd name="connsiteX6-247" fmla="*/ 104776 w 273845"/>
                  <a:gd name="connsiteY6-248" fmla="*/ 3664743 h 3776661"/>
                  <a:gd name="connsiteX7-249" fmla="*/ 57151 w 273845"/>
                  <a:gd name="connsiteY7-250" fmla="*/ 3750467 h 3776661"/>
                  <a:gd name="connsiteX8-251" fmla="*/ 1 w 273845"/>
                  <a:gd name="connsiteY8-252" fmla="*/ 3609974 h 3776661"/>
                  <a:gd name="connsiteX9-253" fmla="*/ 0 w 273845"/>
                  <a:gd name="connsiteY9-254" fmla="*/ 0 h 3776661"/>
                  <a:gd name="connsiteX0-255" fmla="*/ 0 w 273845"/>
                  <a:gd name="connsiteY0-256" fmla="*/ 0 h 3776661"/>
                  <a:gd name="connsiteX1-257" fmla="*/ 272825 w 273845"/>
                  <a:gd name="connsiteY1-258" fmla="*/ 0 h 3776661"/>
                  <a:gd name="connsiteX2-259" fmla="*/ 273845 w 273845"/>
                  <a:gd name="connsiteY2-260" fmla="*/ 3581399 h 3776661"/>
                  <a:gd name="connsiteX3-261" fmla="*/ 247651 w 273845"/>
                  <a:gd name="connsiteY3-262" fmla="*/ 3702843 h 3776661"/>
                  <a:gd name="connsiteX4-263" fmla="*/ 228601 w 273845"/>
                  <a:gd name="connsiteY4-264" fmla="*/ 3629023 h 3776661"/>
                  <a:gd name="connsiteX5-265" fmla="*/ 166689 w 273845"/>
                  <a:gd name="connsiteY5-266" fmla="*/ 3776661 h 3776661"/>
                  <a:gd name="connsiteX6-267" fmla="*/ 104776 w 273845"/>
                  <a:gd name="connsiteY6-268" fmla="*/ 3664743 h 3776661"/>
                  <a:gd name="connsiteX7-269" fmla="*/ 57151 w 273845"/>
                  <a:gd name="connsiteY7-270" fmla="*/ 3750467 h 3776661"/>
                  <a:gd name="connsiteX8-271" fmla="*/ 1 w 273845"/>
                  <a:gd name="connsiteY8-272" fmla="*/ 3609974 h 3776661"/>
                  <a:gd name="connsiteX9-273" fmla="*/ 0 w 273845"/>
                  <a:gd name="connsiteY9-274" fmla="*/ 0 h 3776661"/>
                  <a:gd name="connsiteX0-275" fmla="*/ 0 w 273845"/>
                  <a:gd name="connsiteY0-276" fmla="*/ 0 h 3776661"/>
                  <a:gd name="connsiteX1-277" fmla="*/ 272825 w 273845"/>
                  <a:gd name="connsiteY1-278" fmla="*/ 0 h 3776661"/>
                  <a:gd name="connsiteX2-279" fmla="*/ 273845 w 273845"/>
                  <a:gd name="connsiteY2-280" fmla="*/ 3581399 h 3776661"/>
                  <a:gd name="connsiteX3-281" fmla="*/ 247651 w 273845"/>
                  <a:gd name="connsiteY3-282" fmla="*/ 3702843 h 3776661"/>
                  <a:gd name="connsiteX4-283" fmla="*/ 228601 w 273845"/>
                  <a:gd name="connsiteY4-284" fmla="*/ 3629023 h 3776661"/>
                  <a:gd name="connsiteX5-285" fmla="*/ 166689 w 273845"/>
                  <a:gd name="connsiteY5-286" fmla="*/ 3776661 h 3776661"/>
                  <a:gd name="connsiteX6-287" fmla="*/ 104776 w 273845"/>
                  <a:gd name="connsiteY6-288" fmla="*/ 3664743 h 3776661"/>
                  <a:gd name="connsiteX7-289" fmla="*/ 57151 w 273845"/>
                  <a:gd name="connsiteY7-290" fmla="*/ 3750467 h 3776661"/>
                  <a:gd name="connsiteX8-291" fmla="*/ 1 w 273845"/>
                  <a:gd name="connsiteY8-292" fmla="*/ 3609974 h 3776661"/>
                  <a:gd name="connsiteX9-293" fmla="*/ 0 w 273845"/>
                  <a:gd name="connsiteY9-294" fmla="*/ 0 h 3776661"/>
                  <a:gd name="connsiteX0-295" fmla="*/ 0 w 273845"/>
                  <a:gd name="connsiteY0-296" fmla="*/ 0 h 3776661"/>
                  <a:gd name="connsiteX1-297" fmla="*/ 272825 w 273845"/>
                  <a:gd name="connsiteY1-298" fmla="*/ 0 h 3776661"/>
                  <a:gd name="connsiteX2-299" fmla="*/ 273845 w 273845"/>
                  <a:gd name="connsiteY2-300" fmla="*/ 3581399 h 3776661"/>
                  <a:gd name="connsiteX3-301" fmla="*/ 247651 w 273845"/>
                  <a:gd name="connsiteY3-302" fmla="*/ 3702843 h 3776661"/>
                  <a:gd name="connsiteX4-303" fmla="*/ 228601 w 273845"/>
                  <a:gd name="connsiteY4-304" fmla="*/ 3629023 h 3776661"/>
                  <a:gd name="connsiteX5-305" fmla="*/ 166689 w 273845"/>
                  <a:gd name="connsiteY5-306" fmla="*/ 3776661 h 3776661"/>
                  <a:gd name="connsiteX6-307" fmla="*/ 104776 w 273845"/>
                  <a:gd name="connsiteY6-308" fmla="*/ 3664743 h 3776661"/>
                  <a:gd name="connsiteX7-309" fmla="*/ 57151 w 273845"/>
                  <a:gd name="connsiteY7-310" fmla="*/ 3750467 h 3776661"/>
                  <a:gd name="connsiteX8-311" fmla="*/ 1 w 273845"/>
                  <a:gd name="connsiteY8-312" fmla="*/ 3609974 h 3776661"/>
                  <a:gd name="connsiteX9-313" fmla="*/ 0 w 273845"/>
                  <a:gd name="connsiteY9-314" fmla="*/ 0 h 3776661"/>
                  <a:gd name="connsiteX0-315" fmla="*/ 0 w 273845"/>
                  <a:gd name="connsiteY0-316" fmla="*/ 0 h 3776661"/>
                  <a:gd name="connsiteX1-317" fmla="*/ 272825 w 273845"/>
                  <a:gd name="connsiteY1-318" fmla="*/ 0 h 3776661"/>
                  <a:gd name="connsiteX2-319" fmla="*/ 273845 w 273845"/>
                  <a:gd name="connsiteY2-320" fmla="*/ 3581399 h 3776661"/>
                  <a:gd name="connsiteX3-321" fmla="*/ 247651 w 273845"/>
                  <a:gd name="connsiteY3-322" fmla="*/ 3702843 h 3776661"/>
                  <a:gd name="connsiteX4-323" fmla="*/ 228601 w 273845"/>
                  <a:gd name="connsiteY4-324" fmla="*/ 3629023 h 3776661"/>
                  <a:gd name="connsiteX5-325" fmla="*/ 166689 w 273845"/>
                  <a:gd name="connsiteY5-326" fmla="*/ 3776661 h 3776661"/>
                  <a:gd name="connsiteX6-327" fmla="*/ 104776 w 273845"/>
                  <a:gd name="connsiteY6-328" fmla="*/ 3664743 h 3776661"/>
                  <a:gd name="connsiteX7-329" fmla="*/ 57151 w 273845"/>
                  <a:gd name="connsiteY7-330" fmla="*/ 3750467 h 3776661"/>
                  <a:gd name="connsiteX8-331" fmla="*/ 1 w 273845"/>
                  <a:gd name="connsiteY8-332" fmla="*/ 3609974 h 3776661"/>
                  <a:gd name="connsiteX9-333" fmla="*/ 0 w 273845"/>
                  <a:gd name="connsiteY9-334" fmla="*/ 0 h 3776661"/>
                  <a:gd name="connsiteX0-335" fmla="*/ 0 w 273845"/>
                  <a:gd name="connsiteY0-336" fmla="*/ 0 h 3776661"/>
                  <a:gd name="connsiteX1-337" fmla="*/ 272825 w 273845"/>
                  <a:gd name="connsiteY1-338" fmla="*/ 0 h 3776661"/>
                  <a:gd name="connsiteX2-339" fmla="*/ 273845 w 273845"/>
                  <a:gd name="connsiteY2-340" fmla="*/ 3581399 h 3776661"/>
                  <a:gd name="connsiteX3-341" fmla="*/ 247651 w 273845"/>
                  <a:gd name="connsiteY3-342" fmla="*/ 3702843 h 3776661"/>
                  <a:gd name="connsiteX4-343" fmla="*/ 228601 w 273845"/>
                  <a:gd name="connsiteY4-344" fmla="*/ 3629023 h 3776661"/>
                  <a:gd name="connsiteX5-345" fmla="*/ 166689 w 273845"/>
                  <a:gd name="connsiteY5-346" fmla="*/ 3776661 h 3776661"/>
                  <a:gd name="connsiteX6-347" fmla="*/ 104776 w 273845"/>
                  <a:gd name="connsiteY6-348" fmla="*/ 3664743 h 3776661"/>
                  <a:gd name="connsiteX7-349" fmla="*/ 57151 w 273845"/>
                  <a:gd name="connsiteY7-350" fmla="*/ 3750467 h 3776661"/>
                  <a:gd name="connsiteX8-351" fmla="*/ 1 w 273845"/>
                  <a:gd name="connsiteY8-352" fmla="*/ 3609974 h 3776661"/>
                  <a:gd name="connsiteX9-353" fmla="*/ 0 w 273845"/>
                  <a:gd name="connsiteY9-354" fmla="*/ 0 h 3776661"/>
                  <a:gd name="connsiteX0-355" fmla="*/ 0 w 273845"/>
                  <a:gd name="connsiteY0-356" fmla="*/ 0 h 3776887"/>
                  <a:gd name="connsiteX1-357" fmla="*/ 272825 w 273845"/>
                  <a:gd name="connsiteY1-358" fmla="*/ 0 h 3776887"/>
                  <a:gd name="connsiteX2-359" fmla="*/ 273845 w 273845"/>
                  <a:gd name="connsiteY2-360" fmla="*/ 3581399 h 3776887"/>
                  <a:gd name="connsiteX3-361" fmla="*/ 247651 w 273845"/>
                  <a:gd name="connsiteY3-362" fmla="*/ 3702843 h 3776887"/>
                  <a:gd name="connsiteX4-363" fmla="*/ 228601 w 273845"/>
                  <a:gd name="connsiteY4-364" fmla="*/ 3629023 h 3776887"/>
                  <a:gd name="connsiteX5-365" fmla="*/ 166689 w 273845"/>
                  <a:gd name="connsiteY5-366" fmla="*/ 3776661 h 3776887"/>
                  <a:gd name="connsiteX6-367" fmla="*/ 104776 w 273845"/>
                  <a:gd name="connsiteY6-368" fmla="*/ 3664743 h 3776887"/>
                  <a:gd name="connsiteX7-369" fmla="*/ 57151 w 273845"/>
                  <a:gd name="connsiteY7-370" fmla="*/ 3750467 h 3776887"/>
                  <a:gd name="connsiteX8-371" fmla="*/ 1 w 273845"/>
                  <a:gd name="connsiteY8-372" fmla="*/ 3609974 h 3776887"/>
                  <a:gd name="connsiteX9-373" fmla="*/ 0 w 273845"/>
                  <a:gd name="connsiteY9-374" fmla="*/ 0 h 3776887"/>
                  <a:gd name="connsiteX0-375" fmla="*/ 0 w 273845"/>
                  <a:gd name="connsiteY0-376" fmla="*/ 0 h 3776887"/>
                  <a:gd name="connsiteX1-377" fmla="*/ 272825 w 273845"/>
                  <a:gd name="connsiteY1-378" fmla="*/ 0 h 3776887"/>
                  <a:gd name="connsiteX2-379" fmla="*/ 273845 w 273845"/>
                  <a:gd name="connsiteY2-380" fmla="*/ 3581399 h 3776887"/>
                  <a:gd name="connsiteX3-381" fmla="*/ 247651 w 273845"/>
                  <a:gd name="connsiteY3-382" fmla="*/ 3702843 h 3776887"/>
                  <a:gd name="connsiteX4-383" fmla="*/ 228601 w 273845"/>
                  <a:gd name="connsiteY4-384" fmla="*/ 3629023 h 3776887"/>
                  <a:gd name="connsiteX5-385" fmla="*/ 166689 w 273845"/>
                  <a:gd name="connsiteY5-386" fmla="*/ 3776661 h 3776887"/>
                  <a:gd name="connsiteX6-387" fmla="*/ 104776 w 273845"/>
                  <a:gd name="connsiteY6-388" fmla="*/ 3664743 h 3776887"/>
                  <a:gd name="connsiteX7-389" fmla="*/ 57151 w 273845"/>
                  <a:gd name="connsiteY7-390" fmla="*/ 3750467 h 3776887"/>
                  <a:gd name="connsiteX8-391" fmla="*/ 1 w 273845"/>
                  <a:gd name="connsiteY8-392" fmla="*/ 3609974 h 3776887"/>
                  <a:gd name="connsiteX9-393" fmla="*/ 0 w 273845"/>
                  <a:gd name="connsiteY9-394" fmla="*/ 0 h 3776887"/>
                  <a:gd name="connsiteX0-395" fmla="*/ 0 w 273845"/>
                  <a:gd name="connsiteY0-396" fmla="*/ 0 h 3776887"/>
                  <a:gd name="connsiteX1-397" fmla="*/ 272825 w 273845"/>
                  <a:gd name="connsiteY1-398" fmla="*/ 0 h 3776887"/>
                  <a:gd name="connsiteX2-399" fmla="*/ 273845 w 273845"/>
                  <a:gd name="connsiteY2-400" fmla="*/ 3581399 h 3776887"/>
                  <a:gd name="connsiteX3-401" fmla="*/ 247651 w 273845"/>
                  <a:gd name="connsiteY3-402" fmla="*/ 3702843 h 3776887"/>
                  <a:gd name="connsiteX4-403" fmla="*/ 228601 w 273845"/>
                  <a:gd name="connsiteY4-404" fmla="*/ 3629023 h 3776887"/>
                  <a:gd name="connsiteX5-405" fmla="*/ 166689 w 273845"/>
                  <a:gd name="connsiteY5-406" fmla="*/ 3776661 h 3776887"/>
                  <a:gd name="connsiteX6-407" fmla="*/ 104776 w 273845"/>
                  <a:gd name="connsiteY6-408" fmla="*/ 3664743 h 3776887"/>
                  <a:gd name="connsiteX7-409" fmla="*/ 57151 w 273845"/>
                  <a:gd name="connsiteY7-410" fmla="*/ 3750467 h 3776887"/>
                  <a:gd name="connsiteX8-411" fmla="*/ 1 w 273845"/>
                  <a:gd name="connsiteY8-412" fmla="*/ 3609974 h 3776887"/>
                  <a:gd name="connsiteX9-413" fmla="*/ 0 w 273845"/>
                  <a:gd name="connsiteY9-414" fmla="*/ 0 h 3776887"/>
                  <a:gd name="connsiteX0-415" fmla="*/ 0 w 273845"/>
                  <a:gd name="connsiteY0-416" fmla="*/ 0 h 3776859"/>
                  <a:gd name="connsiteX1-417" fmla="*/ 272825 w 273845"/>
                  <a:gd name="connsiteY1-418" fmla="*/ 0 h 3776859"/>
                  <a:gd name="connsiteX2-419" fmla="*/ 273845 w 273845"/>
                  <a:gd name="connsiteY2-420" fmla="*/ 3581399 h 3776859"/>
                  <a:gd name="connsiteX3-421" fmla="*/ 247651 w 273845"/>
                  <a:gd name="connsiteY3-422" fmla="*/ 3702843 h 3776859"/>
                  <a:gd name="connsiteX4-423" fmla="*/ 223839 w 273845"/>
                  <a:gd name="connsiteY4-424" fmla="*/ 3631404 h 3776859"/>
                  <a:gd name="connsiteX5-425" fmla="*/ 166689 w 273845"/>
                  <a:gd name="connsiteY5-426" fmla="*/ 3776661 h 3776859"/>
                  <a:gd name="connsiteX6-427" fmla="*/ 104776 w 273845"/>
                  <a:gd name="connsiteY6-428" fmla="*/ 3664743 h 3776859"/>
                  <a:gd name="connsiteX7-429" fmla="*/ 57151 w 273845"/>
                  <a:gd name="connsiteY7-430" fmla="*/ 3750467 h 3776859"/>
                  <a:gd name="connsiteX8-431" fmla="*/ 1 w 273845"/>
                  <a:gd name="connsiteY8-432" fmla="*/ 3609974 h 3776859"/>
                  <a:gd name="connsiteX9-433" fmla="*/ 0 w 273845"/>
                  <a:gd name="connsiteY9-434" fmla="*/ 0 h 3776859"/>
                  <a:gd name="connsiteX0-435" fmla="*/ 0 w 273845"/>
                  <a:gd name="connsiteY0-436" fmla="*/ 0 h 3776859"/>
                  <a:gd name="connsiteX1-437" fmla="*/ 272825 w 273845"/>
                  <a:gd name="connsiteY1-438" fmla="*/ 0 h 3776859"/>
                  <a:gd name="connsiteX2-439" fmla="*/ 273845 w 273845"/>
                  <a:gd name="connsiteY2-440" fmla="*/ 3581399 h 3776859"/>
                  <a:gd name="connsiteX3-441" fmla="*/ 247651 w 273845"/>
                  <a:gd name="connsiteY3-442" fmla="*/ 3702843 h 3776859"/>
                  <a:gd name="connsiteX4-443" fmla="*/ 223839 w 273845"/>
                  <a:gd name="connsiteY4-444" fmla="*/ 3631404 h 3776859"/>
                  <a:gd name="connsiteX5-445" fmla="*/ 166689 w 273845"/>
                  <a:gd name="connsiteY5-446" fmla="*/ 3776661 h 3776859"/>
                  <a:gd name="connsiteX6-447" fmla="*/ 104776 w 273845"/>
                  <a:gd name="connsiteY6-448" fmla="*/ 3664743 h 3776859"/>
                  <a:gd name="connsiteX7-449" fmla="*/ 57151 w 273845"/>
                  <a:gd name="connsiteY7-450" fmla="*/ 3750467 h 3776859"/>
                  <a:gd name="connsiteX8-451" fmla="*/ 1 w 273845"/>
                  <a:gd name="connsiteY8-452" fmla="*/ 3609974 h 3776859"/>
                  <a:gd name="connsiteX9-453" fmla="*/ 0 w 273845"/>
                  <a:gd name="connsiteY9-454" fmla="*/ 0 h 3776859"/>
                  <a:gd name="connsiteX0-455" fmla="*/ 0 w 273894"/>
                  <a:gd name="connsiteY0-456" fmla="*/ 0 h 3776859"/>
                  <a:gd name="connsiteX1-457" fmla="*/ 272825 w 273894"/>
                  <a:gd name="connsiteY1-458" fmla="*/ 0 h 3776859"/>
                  <a:gd name="connsiteX2-459" fmla="*/ 273845 w 273894"/>
                  <a:gd name="connsiteY2-460" fmla="*/ 3581399 h 3776859"/>
                  <a:gd name="connsiteX3-461" fmla="*/ 247651 w 273894"/>
                  <a:gd name="connsiteY3-462" fmla="*/ 3702843 h 3776859"/>
                  <a:gd name="connsiteX4-463" fmla="*/ 223839 w 273894"/>
                  <a:gd name="connsiteY4-464" fmla="*/ 3631404 h 3776859"/>
                  <a:gd name="connsiteX5-465" fmla="*/ 166689 w 273894"/>
                  <a:gd name="connsiteY5-466" fmla="*/ 3776661 h 3776859"/>
                  <a:gd name="connsiteX6-467" fmla="*/ 104776 w 273894"/>
                  <a:gd name="connsiteY6-468" fmla="*/ 3664743 h 3776859"/>
                  <a:gd name="connsiteX7-469" fmla="*/ 57151 w 273894"/>
                  <a:gd name="connsiteY7-470" fmla="*/ 3750467 h 3776859"/>
                  <a:gd name="connsiteX8-471" fmla="*/ 1 w 273894"/>
                  <a:gd name="connsiteY8-472" fmla="*/ 3609974 h 3776859"/>
                  <a:gd name="connsiteX9-473" fmla="*/ 0 w 273894"/>
                  <a:gd name="connsiteY9-474" fmla="*/ 0 h 3776859"/>
                  <a:gd name="connsiteX0-475" fmla="*/ 0 w 273894"/>
                  <a:gd name="connsiteY0-476" fmla="*/ 0 h 3776859"/>
                  <a:gd name="connsiteX1-477" fmla="*/ 272825 w 273894"/>
                  <a:gd name="connsiteY1-478" fmla="*/ 0 h 3776859"/>
                  <a:gd name="connsiteX2-479" fmla="*/ 273845 w 273894"/>
                  <a:gd name="connsiteY2-480" fmla="*/ 3581399 h 3776859"/>
                  <a:gd name="connsiteX3-481" fmla="*/ 247651 w 273894"/>
                  <a:gd name="connsiteY3-482" fmla="*/ 3702843 h 3776859"/>
                  <a:gd name="connsiteX4-483" fmla="*/ 223839 w 273894"/>
                  <a:gd name="connsiteY4-484" fmla="*/ 3631404 h 3776859"/>
                  <a:gd name="connsiteX5-485" fmla="*/ 166689 w 273894"/>
                  <a:gd name="connsiteY5-486" fmla="*/ 3776661 h 3776859"/>
                  <a:gd name="connsiteX6-487" fmla="*/ 104776 w 273894"/>
                  <a:gd name="connsiteY6-488" fmla="*/ 3664743 h 3776859"/>
                  <a:gd name="connsiteX7-489" fmla="*/ 57151 w 273894"/>
                  <a:gd name="connsiteY7-490" fmla="*/ 3750467 h 3776859"/>
                  <a:gd name="connsiteX8-491" fmla="*/ 1 w 273894"/>
                  <a:gd name="connsiteY8-492" fmla="*/ 3609974 h 3776859"/>
                  <a:gd name="connsiteX9-493" fmla="*/ 0 w 273894"/>
                  <a:gd name="connsiteY9-494" fmla="*/ 0 h 3776859"/>
                  <a:gd name="connsiteX0-495" fmla="*/ 0 w 273845"/>
                  <a:gd name="connsiteY0-496" fmla="*/ 0 h 3776859"/>
                  <a:gd name="connsiteX1-497" fmla="*/ 272825 w 273845"/>
                  <a:gd name="connsiteY1-498" fmla="*/ 0 h 3776859"/>
                  <a:gd name="connsiteX2-499" fmla="*/ 273845 w 273845"/>
                  <a:gd name="connsiteY2-500" fmla="*/ 3581399 h 3776859"/>
                  <a:gd name="connsiteX3-501" fmla="*/ 247651 w 273845"/>
                  <a:gd name="connsiteY3-502" fmla="*/ 3702843 h 3776859"/>
                  <a:gd name="connsiteX4-503" fmla="*/ 223839 w 273845"/>
                  <a:gd name="connsiteY4-504" fmla="*/ 3631404 h 3776859"/>
                  <a:gd name="connsiteX5-505" fmla="*/ 166689 w 273845"/>
                  <a:gd name="connsiteY5-506" fmla="*/ 3776661 h 3776859"/>
                  <a:gd name="connsiteX6-507" fmla="*/ 104776 w 273845"/>
                  <a:gd name="connsiteY6-508" fmla="*/ 3664743 h 3776859"/>
                  <a:gd name="connsiteX7-509" fmla="*/ 57151 w 273845"/>
                  <a:gd name="connsiteY7-510" fmla="*/ 3750467 h 3776859"/>
                  <a:gd name="connsiteX8-511" fmla="*/ 1 w 273845"/>
                  <a:gd name="connsiteY8-512" fmla="*/ 3609974 h 3776859"/>
                  <a:gd name="connsiteX9-513" fmla="*/ 0 w 273845"/>
                  <a:gd name="connsiteY9-514" fmla="*/ 0 h 3776859"/>
                  <a:gd name="connsiteX0-515" fmla="*/ 0 w 273845"/>
                  <a:gd name="connsiteY0-516" fmla="*/ 0 h 3776859"/>
                  <a:gd name="connsiteX1-517" fmla="*/ 272825 w 273845"/>
                  <a:gd name="connsiteY1-518" fmla="*/ 0 h 3776859"/>
                  <a:gd name="connsiteX2-519" fmla="*/ 273845 w 273845"/>
                  <a:gd name="connsiteY2-520" fmla="*/ 3581399 h 3776859"/>
                  <a:gd name="connsiteX3-521" fmla="*/ 252414 w 273845"/>
                  <a:gd name="connsiteY3-522" fmla="*/ 3702843 h 3776859"/>
                  <a:gd name="connsiteX4-523" fmla="*/ 223839 w 273845"/>
                  <a:gd name="connsiteY4-524" fmla="*/ 3631404 h 3776859"/>
                  <a:gd name="connsiteX5-525" fmla="*/ 166689 w 273845"/>
                  <a:gd name="connsiteY5-526" fmla="*/ 3776661 h 3776859"/>
                  <a:gd name="connsiteX6-527" fmla="*/ 104776 w 273845"/>
                  <a:gd name="connsiteY6-528" fmla="*/ 3664743 h 3776859"/>
                  <a:gd name="connsiteX7-529" fmla="*/ 57151 w 273845"/>
                  <a:gd name="connsiteY7-530" fmla="*/ 3750467 h 3776859"/>
                  <a:gd name="connsiteX8-531" fmla="*/ 1 w 273845"/>
                  <a:gd name="connsiteY8-532" fmla="*/ 3609974 h 3776859"/>
                  <a:gd name="connsiteX9-533" fmla="*/ 0 w 273845"/>
                  <a:gd name="connsiteY9-534" fmla="*/ 0 h 3776859"/>
                  <a:gd name="connsiteX0-535" fmla="*/ 0 w 273845"/>
                  <a:gd name="connsiteY0-536" fmla="*/ 0 h 3776859"/>
                  <a:gd name="connsiteX1-537" fmla="*/ 272825 w 273845"/>
                  <a:gd name="connsiteY1-538" fmla="*/ 0 h 3776859"/>
                  <a:gd name="connsiteX2-539" fmla="*/ 273845 w 273845"/>
                  <a:gd name="connsiteY2-540" fmla="*/ 3581399 h 3776859"/>
                  <a:gd name="connsiteX3-541" fmla="*/ 252414 w 273845"/>
                  <a:gd name="connsiteY3-542" fmla="*/ 3702843 h 3776859"/>
                  <a:gd name="connsiteX4-543" fmla="*/ 223839 w 273845"/>
                  <a:gd name="connsiteY4-544" fmla="*/ 3631404 h 3776859"/>
                  <a:gd name="connsiteX5-545" fmla="*/ 166689 w 273845"/>
                  <a:gd name="connsiteY5-546" fmla="*/ 3776661 h 3776859"/>
                  <a:gd name="connsiteX6-547" fmla="*/ 104776 w 273845"/>
                  <a:gd name="connsiteY6-548" fmla="*/ 3664743 h 3776859"/>
                  <a:gd name="connsiteX7-549" fmla="*/ 57151 w 273845"/>
                  <a:gd name="connsiteY7-550" fmla="*/ 3750467 h 3776859"/>
                  <a:gd name="connsiteX8-551" fmla="*/ 1 w 273845"/>
                  <a:gd name="connsiteY8-552" fmla="*/ 3609974 h 3776859"/>
                  <a:gd name="connsiteX9-553" fmla="*/ 0 w 273845"/>
                  <a:gd name="connsiteY9-554" fmla="*/ 0 h 3776859"/>
                  <a:gd name="connsiteX0-555" fmla="*/ 0 w 273845"/>
                  <a:gd name="connsiteY0-556" fmla="*/ 0 h 3776859"/>
                  <a:gd name="connsiteX1-557" fmla="*/ 272825 w 273845"/>
                  <a:gd name="connsiteY1-558" fmla="*/ 0 h 3776859"/>
                  <a:gd name="connsiteX2-559" fmla="*/ 273845 w 273845"/>
                  <a:gd name="connsiteY2-560" fmla="*/ 3581399 h 3776859"/>
                  <a:gd name="connsiteX3-561" fmla="*/ 245270 w 273845"/>
                  <a:gd name="connsiteY3-562" fmla="*/ 3702843 h 3776859"/>
                  <a:gd name="connsiteX4-563" fmla="*/ 223839 w 273845"/>
                  <a:gd name="connsiteY4-564" fmla="*/ 3631404 h 3776859"/>
                  <a:gd name="connsiteX5-565" fmla="*/ 166689 w 273845"/>
                  <a:gd name="connsiteY5-566" fmla="*/ 3776661 h 3776859"/>
                  <a:gd name="connsiteX6-567" fmla="*/ 104776 w 273845"/>
                  <a:gd name="connsiteY6-568" fmla="*/ 3664743 h 3776859"/>
                  <a:gd name="connsiteX7-569" fmla="*/ 57151 w 273845"/>
                  <a:gd name="connsiteY7-570" fmla="*/ 3750467 h 3776859"/>
                  <a:gd name="connsiteX8-571" fmla="*/ 1 w 273845"/>
                  <a:gd name="connsiteY8-572" fmla="*/ 3609974 h 3776859"/>
                  <a:gd name="connsiteX9-573" fmla="*/ 0 w 273845"/>
                  <a:gd name="connsiteY9-574" fmla="*/ 0 h 3776859"/>
                  <a:gd name="connsiteX0-575" fmla="*/ 0 w 273845"/>
                  <a:gd name="connsiteY0-576" fmla="*/ 0 h 3776859"/>
                  <a:gd name="connsiteX1-577" fmla="*/ 272825 w 273845"/>
                  <a:gd name="connsiteY1-578" fmla="*/ 0 h 3776859"/>
                  <a:gd name="connsiteX2-579" fmla="*/ 273845 w 273845"/>
                  <a:gd name="connsiteY2-580" fmla="*/ 3581399 h 3776859"/>
                  <a:gd name="connsiteX3-581" fmla="*/ 245270 w 273845"/>
                  <a:gd name="connsiteY3-582" fmla="*/ 3702843 h 3776859"/>
                  <a:gd name="connsiteX4-583" fmla="*/ 223839 w 273845"/>
                  <a:gd name="connsiteY4-584" fmla="*/ 3631404 h 3776859"/>
                  <a:gd name="connsiteX5-585" fmla="*/ 166689 w 273845"/>
                  <a:gd name="connsiteY5-586" fmla="*/ 3776661 h 3776859"/>
                  <a:gd name="connsiteX6-587" fmla="*/ 104776 w 273845"/>
                  <a:gd name="connsiteY6-588" fmla="*/ 3664743 h 3776859"/>
                  <a:gd name="connsiteX7-589" fmla="*/ 57151 w 273845"/>
                  <a:gd name="connsiteY7-590" fmla="*/ 3750467 h 3776859"/>
                  <a:gd name="connsiteX8-591" fmla="*/ 1 w 273845"/>
                  <a:gd name="connsiteY8-592" fmla="*/ 3609974 h 3776859"/>
                  <a:gd name="connsiteX9-593" fmla="*/ 0 w 273845"/>
                  <a:gd name="connsiteY9-594" fmla="*/ 0 h 3776859"/>
                  <a:gd name="connsiteX0-595" fmla="*/ 0 w 273845"/>
                  <a:gd name="connsiteY0-596" fmla="*/ 0 h 3776859"/>
                  <a:gd name="connsiteX1-597" fmla="*/ 272825 w 273845"/>
                  <a:gd name="connsiteY1-598" fmla="*/ 0 h 3776859"/>
                  <a:gd name="connsiteX2-599" fmla="*/ 273845 w 273845"/>
                  <a:gd name="connsiteY2-600" fmla="*/ 3581399 h 3776859"/>
                  <a:gd name="connsiteX3-601" fmla="*/ 245270 w 273845"/>
                  <a:gd name="connsiteY3-602" fmla="*/ 3702843 h 3776859"/>
                  <a:gd name="connsiteX4-603" fmla="*/ 223839 w 273845"/>
                  <a:gd name="connsiteY4-604" fmla="*/ 3631404 h 3776859"/>
                  <a:gd name="connsiteX5-605" fmla="*/ 166689 w 273845"/>
                  <a:gd name="connsiteY5-606" fmla="*/ 3776661 h 3776859"/>
                  <a:gd name="connsiteX6-607" fmla="*/ 104776 w 273845"/>
                  <a:gd name="connsiteY6-608" fmla="*/ 3664743 h 3776859"/>
                  <a:gd name="connsiteX7-609" fmla="*/ 57151 w 273845"/>
                  <a:gd name="connsiteY7-610" fmla="*/ 3750467 h 3776859"/>
                  <a:gd name="connsiteX8-611" fmla="*/ 1 w 273845"/>
                  <a:gd name="connsiteY8-612" fmla="*/ 3609974 h 3776859"/>
                  <a:gd name="connsiteX9-613" fmla="*/ 0 w 273845"/>
                  <a:gd name="connsiteY9-614" fmla="*/ 0 h 3776859"/>
                  <a:gd name="connsiteX0-615" fmla="*/ 0 w 273845"/>
                  <a:gd name="connsiteY0-616" fmla="*/ 0 h 3776859"/>
                  <a:gd name="connsiteX1-617" fmla="*/ 272825 w 273845"/>
                  <a:gd name="connsiteY1-618" fmla="*/ 0 h 3776859"/>
                  <a:gd name="connsiteX2-619" fmla="*/ 273845 w 273845"/>
                  <a:gd name="connsiteY2-620" fmla="*/ 3581399 h 3776859"/>
                  <a:gd name="connsiteX3-621" fmla="*/ 245270 w 273845"/>
                  <a:gd name="connsiteY3-622" fmla="*/ 3702843 h 3776859"/>
                  <a:gd name="connsiteX4-623" fmla="*/ 223839 w 273845"/>
                  <a:gd name="connsiteY4-624" fmla="*/ 3631404 h 3776859"/>
                  <a:gd name="connsiteX5-625" fmla="*/ 166689 w 273845"/>
                  <a:gd name="connsiteY5-626" fmla="*/ 3776661 h 3776859"/>
                  <a:gd name="connsiteX6-627" fmla="*/ 104776 w 273845"/>
                  <a:gd name="connsiteY6-628" fmla="*/ 3664743 h 3776859"/>
                  <a:gd name="connsiteX7-629" fmla="*/ 57151 w 273845"/>
                  <a:gd name="connsiteY7-630" fmla="*/ 3750467 h 3776859"/>
                  <a:gd name="connsiteX8-631" fmla="*/ 1 w 273845"/>
                  <a:gd name="connsiteY8-632" fmla="*/ 3609974 h 3776859"/>
                  <a:gd name="connsiteX9-633" fmla="*/ 0 w 273845"/>
                  <a:gd name="connsiteY9-634" fmla="*/ 0 h 3776859"/>
                  <a:gd name="connsiteX0-635" fmla="*/ 0 w 273845"/>
                  <a:gd name="connsiteY0-636" fmla="*/ 0 h 3776859"/>
                  <a:gd name="connsiteX1-637" fmla="*/ 272825 w 273845"/>
                  <a:gd name="connsiteY1-638" fmla="*/ 0 h 3776859"/>
                  <a:gd name="connsiteX2-639" fmla="*/ 273845 w 273845"/>
                  <a:gd name="connsiteY2-640" fmla="*/ 3581399 h 3776859"/>
                  <a:gd name="connsiteX3-641" fmla="*/ 245270 w 273845"/>
                  <a:gd name="connsiteY3-642" fmla="*/ 3702843 h 3776859"/>
                  <a:gd name="connsiteX4-643" fmla="*/ 223839 w 273845"/>
                  <a:gd name="connsiteY4-644" fmla="*/ 3631404 h 3776859"/>
                  <a:gd name="connsiteX5-645" fmla="*/ 166689 w 273845"/>
                  <a:gd name="connsiteY5-646" fmla="*/ 3776661 h 3776859"/>
                  <a:gd name="connsiteX6-647" fmla="*/ 104776 w 273845"/>
                  <a:gd name="connsiteY6-648" fmla="*/ 3664743 h 3776859"/>
                  <a:gd name="connsiteX7-649" fmla="*/ 57151 w 273845"/>
                  <a:gd name="connsiteY7-650" fmla="*/ 3750467 h 3776859"/>
                  <a:gd name="connsiteX8-651" fmla="*/ 1 w 273845"/>
                  <a:gd name="connsiteY8-652" fmla="*/ 3609974 h 3776859"/>
                  <a:gd name="connsiteX9-653" fmla="*/ 0 w 273845"/>
                  <a:gd name="connsiteY9-654" fmla="*/ 0 h 3776859"/>
                  <a:gd name="connsiteX0-655" fmla="*/ 0 w 273845"/>
                  <a:gd name="connsiteY0-656" fmla="*/ 0 h 3776859"/>
                  <a:gd name="connsiteX1-657" fmla="*/ 272825 w 273845"/>
                  <a:gd name="connsiteY1-658" fmla="*/ 0 h 3776859"/>
                  <a:gd name="connsiteX2-659" fmla="*/ 273845 w 273845"/>
                  <a:gd name="connsiteY2-660" fmla="*/ 3581399 h 3776859"/>
                  <a:gd name="connsiteX3-661" fmla="*/ 245270 w 273845"/>
                  <a:gd name="connsiteY3-662" fmla="*/ 3702843 h 3776859"/>
                  <a:gd name="connsiteX4-663" fmla="*/ 223839 w 273845"/>
                  <a:gd name="connsiteY4-664" fmla="*/ 3631404 h 3776859"/>
                  <a:gd name="connsiteX5-665" fmla="*/ 166689 w 273845"/>
                  <a:gd name="connsiteY5-666" fmla="*/ 3776661 h 3776859"/>
                  <a:gd name="connsiteX6-667" fmla="*/ 104776 w 273845"/>
                  <a:gd name="connsiteY6-668" fmla="*/ 3664743 h 3776859"/>
                  <a:gd name="connsiteX7-669" fmla="*/ 57151 w 273845"/>
                  <a:gd name="connsiteY7-670" fmla="*/ 3750467 h 3776859"/>
                  <a:gd name="connsiteX8-671" fmla="*/ 1 w 273845"/>
                  <a:gd name="connsiteY8-672" fmla="*/ 3609974 h 3776859"/>
                  <a:gd name="connsiteX9-673" fmla="*/ 0 w 273845"/>
                  <a:gd name="connsiteY9-674" fmla="*/ 0 h 3776859"/>
                  <a:gd name="connsiteX0-675" fmla="*/ 0 w 273845"/>
                  <a:gd name="connsiteY0-676" fmla="*/ 0 h 3776859"/>
                  <a:gd name="connsiteX1-677" fmla="*/ 272825 w 273845"/>
                  <a:gd name="connsiteY1-678" fmla="*/ 0 h 3776859"/>
                  <a:gd name="connsiteX2-679" fmla="*/ 273845 w 273845"/>
                  <a:gd name="connsiteY2-680" fmla="*/ 3581399 h 3776859"/>
                  <a:gd name="connsiteX3-681" fmla="*/ 245270 w 273845"/>
                  <a:gd name="connsiteY3-682" fmla="*/ 3702843 h 3776859"/>
                  <a:gd name="connsiteX4-683" fmla="*/ 223839 w 273845"/>
                  <a:gd name="connsiteY4-684" fmla="*/ 3631404 h 3776859"/>
                  <a:gd name="connsiteX5-685" fmla="*/ 166689 w 273845"/>
                  <a:gd name="connsiteY5-686" fmla="*/ 3776661 h 3776859"/>
                  <a:gd name="connsiteX6-687" fmla="*/ 104776 w 273845"/>
                  <a:gd name="connsiteY6-688" fmla="*/ 3664743 h 3776859"/>
                  <a:gd name="connsiteX7-689" fmla="*/ 57151 w 273845"/>
                  <a:gd name="connsiteY7-690" fmla="*/ 3750467 h 3776859"/>
                  <a:gd name="connsiteX8-691" fmla="*/ 1 w 273845"/>
                  <a:gd name="connsiteY8-692" fmla="*/ 3609974 h 3776859"/>
                  <a:gd name="connsiteX9-693" fmla="*/ 0 w 273845"/>
                  <a:gd name="connsiteY9-694" fmla="*/ 0 h 3776859"/>
                  <a:gd name="connsiteX0-695" fmla="*/ 0 w 273845"/>
                  <a:gd name="connsiteY0-696" fmla="*/ 0 h 3776859"/>
                  <a:gd name="connsiteX1-697" fmla="*/ 272825 w 273845"/>
                  <a:gd name="connsiteY1-698" fmla="*/ 0 h 3776859"/>
                  <a:gd name="connsiteX2-699" fmla="*/ 273845 w 273845"/>
                  <a:gd name="connsiteY2-700" fmla="*/ 3581399 h 3776859"/>
                  <a:gd name="connsiteX3-701" fmla="*/ 245270 w 273845"/>
                  <a:gd name="connsiteY3-702" fmla="*/ 3702843 h 3776859"/>
                  <a:gd name="connsiteX4-703" fmla="*/ 223839 w 273845"/>
                  <a:gd name="connsiteY4-704" fmla="*/ 3631404 h 3776859"/>
                  <a:gd name="connsiteX5-705" fmla="*/ 166689 w 273845"/>
                  <a:gd name="connsiteY5-706" fmla="*/ 3776661 h 3776859"/>
                  <a:gd name="connsiteX6-707" fmla="*/ 104776 w 273845"/>
                  <a:gd name="connsiteY6-708" fmla="*/ 3664743 h 3776859"/>
                  <a:gd name="connsiteX7-709" fmla="*/ 57151 w 273845"/>
                  <a:gd name="connsiteY7-710" fmla="*/ 3750467 h 3776859"/>
                  <a:gd name="connsiteX8-711" fmla="*/ 1 w 273845"/>
                  <a:gd name="connsiteY8-712" fmla="*/ 3609974 h 3776859"/>
                  <a:gd name="connsiteX9-713" fmla="*/ 0 w 273845"/>
                  <a:gd name="connsiteY9-714" fmla="*/ 0 h 37768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89" y="connsiteY9-90"/>
                  </a:cxn>
                </a:cxnLst>
                <a:rect l="l" t="t" r="r" b="b"/>
                <a:pathLst>
                  <a:path w="273845" h="3776859">
                    <a:moveTo>
                      <a:pt x="0" y="0"/>
                    </a:moveTo>
                    <a:lnTo>
                      <a:pt x="272825" y="0"/>
                    </a:lnTo>
                    <a:lnTo>
                      <a:pt x="273845" y="3581399"/>
                    </a:lnTo>
                    <a:cubicBezTo>
                      <a:pt x="269876" y="3659980"/>
                      <a:pt x="258763" y="3688555"/>
                      <a:pt x="245270" y="3702843"/>
                    </a:cubicBezTo>
                    <a:cubicBezTo>
                      <a:pt x="228204" y="3675061"/>
                      <a:pt x="236936" y="3619101"/>
                      <a:pt x="223839" y="3631404"/>
                    </a:cubicBezTo>
                    <a:cubicBezTo>
                      <a:pt x="210742" y="3643707"/>
                      <a:pt x="186533" y="3771105"/>
                      <a:pt x="166689" y="3776661"/>
                    </a:cubicBezTo>
                    <a:cubicBezTo>
                      <a:pt x="146845" y="3782217"/>
                      <a:pt x="123032" y="3669109"/>
                      <a:pt x="104776" y="3664743"/>
                    </a:cubicBezTo>
                    <a:cubicBezTo>
                      <a:pt x="86520" y="3660377"/>
                      <a:pt x="74614" y="3759595"/>
                      <a:pt x="57151" y="3750467"/>
                    </a:cubicBezTo>
                    <a:cubicBezTo>
                      <a:pt x="28576" y="3725068"/>
                      <a:pt x="9527" y="3661568"/>
                      <a:pt x="1" y="3609974"/>
                    </a:cubicBezTo>
                    <a:cubicBezTo>
                      <a:pt x="1" y="2406649"/>
                      <a:pt x="0" y="1203325"/>
                      <a:pt x="0" y="0"/>
                    </a:cubicBezTo>
                    <a:close/>
                  </a:path>
                </a:pathLst>
              </a:custGeom>
              <a:gradFill flip="none" rotWithShape="1">
                <a:gsLst>
                  <a:gs pos="83000">
                    <a:schemeClr val="tx2"/>
                  </a:gs>
                  <a:gs pos="82000">
                    <a:schemeClr val="tx2"/>
                  </a:gs>
                  <a:gs pos="34000">
                    <a:schemeClr val="tx2">
                      <a:lumMod val="75000"/>
                    </a:schemeClr>
                  </a:gs>
                  <a:gs pos="0">
                    <a:schemeClr val="tx2"/>
                  </a:gs>
                  <a:gs pos="38000">
                    <a:schemeClr val="tx2"/>
                  </a:gs>
                  <a:gs pos="100000">
                    <a:schemeClr val="tx2"/>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96" name="Rectangle 23"/>
              <p:cNvSpPr/>
              <p:nvPr/>
            </p:nvSpPr>
            <p:spPr>
              <a:xfrm>
                <a:off x="1374774" y="1417118"/>
                <a:ext cx="272825" cy="590550"/>
              </a:xfrm>
              <a:prstGeom prst="rect">
                <a:avLst/>
              </a:prstGeom>
              <a:gradFill flip="none" rotWithShape="1">
                <a:gsLst>
                  <a:gs pos="0">
                    <a:schemeClr val="bg1">
                      <a:lumMod val="75000"/>
                    </a:schemeClr>
                  </a:gs>
                  <a:gs pos="27000">
                    <a:srgbClr val="F2F2F2">
                      <a:lumMod val="0"/>
                      <a:lumOff val="100000"/>
                    </a:srgbClr>
                  </a:gs>
                  <a:gs pos="100000">
                    <a:schemeClr val="bg1">
                      <a:lumMod val="50000"/>
                    </a:schemeClr>
                  </a:gs>
                </a:gsLst>
                <a:lin ang="108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97" name="Rectangle 24"/>
              <p:cNvSpPr/>
              <p:nvPr/>
            </p:nvSpPr>
            <p:spPr>
              <a:xfrm>
                <a:off x="1404710" y="1213680"/>
                <a:ext cx="212954" cy="203438"/>
              </a:xfrm>
              <a:prstGeom prst="rect">
                <a:avLst/>
              </a:prstGeom>
              <a:solidFill>
                <a:schemeClr val="tx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98" name="Freeform 25"/>
              <p:cNvSpPr/>
              <p:nvPr/>
            </p:nvSpPr>
            <p:spPr>
              <a:xfrm rot="5400000">
                <a:off x="1396885" y="6250198"/>
                <a:ext cx="228600" cy="73152"/>
              </a:xfrm>
              <a:custGeom>
                <a:avLst/>
                <a:gdLst>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0-1" fmla="*/ 0 w 226544"/>
                  <a:gd name="connsiteY0-2" fmla="*/ 35306 h 70612"/>
                  <a:gd name="connsiteX1-3" fmla="*/ 27685 w 226544"/>
                  <a:gd name="connsiteY1-4" fmla="*/ 0 h 70612"/>
                  <a:gd name="connsiteX2-5" fmla="*/ 226544 w 226544"/>
                  <a:gd name="connsiteY2-6" fmla="*/ 35306 h 70612"/>
                  <a:gd name="connsiteX3-7" fmla="*/ 27685 w 226544"/>
                  <a:gd name="connsiteY3-8" fmla="*/ 70612 h 70612"/>
                  <a:gd name="connsiteX4" fmla="*/ 0 w 226544"/>
                  <a:gd name="connsiteY4" fmla="*/ 35306 h 70612"/>
                  <a:gd name="connsiteX0-9" fmla="*/ 0 w 226544"/>
                  <a:gd name="connsiteY0-10" fmla="*/ 35306 h 70612"/>
                  <a:gd name="connsiteX1-11" fmla="*/ 27685 w 226544"/>
                  <a:gd name="connsiteY1-12" fmla="*/ 0 h 70612"/>
                  <a:gd name="connsiteX2-13" fmla="*/ 226544 w 226544"/>
                  <a:gd name="connsiteY2-14" fmla="*/ 35306 h 70612"/>
                  <a:gd name="connsiteX3-15" fmla="*/ 27685 w 226544"/>
                  <a:gd name="connsiteY3-16" fmla="*/ 70612 h 70612"/>
                  <a:gd name="connsiteX4-17" fmla="*/ 0 w 226544"/>
                  <a:gd name="connsiteY4-18" fmla="*/ 35306 h 70612"/>
                  <a:gd name="connsiteX0-19" fmla="*/ 0 w 226544"/>
                  <a:gd name="connsiteY0-20" fmla="*/ 35306 h 70612"/>
                  <a:gd name="connsiteX1-21" fmla="*/ 27685 w 226544"/>
                  <a:gd name="connsiteY1-22" fmla="*/ 0 h 70612"/>
                  <a:gd name="connsiteX2-23" fmla="*/ 226544 w 226544"/>
                  <a:gd name="connsiteY2-24" fmla="*/ 35306 h 70612"/>
                  <a:gd name="connsiteX3-25" fmla="*/ 27685 w 226544"/>
                  <a:gd name="connsiteY3-26" fmla="*/ 70612 h 70612"/>
                  <a:gd name="connsiteX4-27" fmla="*/ 0 w 226544"/>
                  <a:gd name="connsiteY4-28" fmla="*/ 35306 h 70612"/>
                  <a:gd name="connsiteX0-29" fmla="*/ 0 w 226544"/>
                  <a:gd name="connsiteY0-30" fmla="*/ 35306 h 70612"/>
                  <a:gd name="connsiteX1-31" fmla="*/ 27685 w 226544"/>
                  <a:gd name="connsiteY1-32" fmla="*/ 0 h 70612"/>
                  <a:gd name="connsiteX2-33" fmla="*/ 226544 w 226544"/>
                  <a:gd name="connsiteY2-34" fmla="*/ 35306 h 70612"/>
                  <a:gd name="connsiteX3-35" fmla="*/ 27685 w 226544"/>
                  <a:gd name="connsiteY3-36" fmla="*/ 70612 h 70612"/>
                  <a:gd name="connsiteX4-37" fmla="*/ 0 w 226544"/>
                  <a:gd name="connsiteY4-38" fmla="*/ 35306 h 70612"/>
                  <a:gd name="connsiteX0-39" fmla="*/ 0 w 226544"/>
                  <a:gd name="connsiteY0-40" fmla="*/ 35306 h 70612"/>
                  <a:gd name="connsiteX1-41" fmla="*/ 27685 w 226544"/>
                  <a:gd name="connsiteY1-42" fmla="*/ 0 h 70612"/>
                  <a:gd name="connsiteX2-43" fmla="*/ 226544 w 226544"/>
                  <a:gd name="connsiteY2-44" fmla="*/ 35306 h 70612"/>
                  <a:gd name="connsiteX3-45" fmla="*/ 27685 w 226544"/>
                  <a:gd name="connsiteY3-46" fmla="*/ 70612 h 70612"/>
                  <a:gd name="connsiteX4-47" fmla="*/ 0 w 226544"/>
                  <a:gd name="connsiteY4-48" fmla="*/ 35306 h 70612"/>
                  <a:gd name="connsiteX0-49" fmla="*/ 0 w 226544"/>
                  <a:gd name="connsiteY0-50" fmla="*/ 35306 h 70612"/>
                  <a:gd name="connsiteX1-51" fmla="*/ 27685 w 226544"/>
                  <a:gd name="connsiteY1-52" fmla="*/ 0 h 70612"/>
                  <a:gd name="connsiteX2-53" fmla="*/ 226544 w 226544"/>
                  <a:gd name="connsiteY2-54" fmla="*/ 35306 h 70612"/>
                  <a:gd name="connsiteX3-55" fmla="*/ 27685 w 226544"/>
                  <a:gd name="connsiteY3-56" fmla="*/ 70612 h 70612"/>
                  <a:gd name="connsiteX4-57" fmla="*/ 0 w 226544"/>
                  <a:gd name="connsiteY4-58" fmla="*/ 35306 h 70612"/>
                  <a:gd name="connsiteX0-59" fmla="*/ 0 w 226544"/>
                  <a:gd name="connsiteY0-60" fmla="*/ 35306 h 70612"/>
                  <a:gd name="connsiteX1-61" fmla="*/ 27685 w 226544"/>
                  <a:gd name="connsiteY1-62" fmla="*/ 0 h 70612"/>
                  <a:gd name="connsiteX2-63" fmla="*/ 226544 w 226544"/>
                  <a:gd name="connsiteY2-64" fmla="*/ 35306 h 70612"/>
                  <a:gd name="connsiteX3-65" fmla="*/ 27685 w 226544"/>
                  <a:gd name="connsiteY3-66" fmla="*/ 70612 h 70612"/>
                  <a:gd name="connsiteX4-67" fmla="*/ 0 w 226544"/>
                  <a:gd name="connsiteY4-68" fmla="*/ 35306 h 70612"/>
                  <a:gd name="connsiteX0-69" fmla="*/ 0 w 226544"/>
                  <a:gd name="connsiteY0-70" fmla="*/ 35306 h 70612"/>
                  <a:gd name="connsiteX1-71" fmla="*/ 27685 w 226544"/>
                  <a:gd name="connsiteY1-72" fmla="*/ 0 h 70612"/>
                  <a:gd name="connsiteX2-73" fmla="*/ 226544 w 226544"/>
                  <a:gd name="connsiteY2-74" fmla="*/ 35306 h 70612"/>
                  <a:gd name="connsiteX3-75" fmla="*/ 27685 w 226544"/>
                  <a:gd name="connsiteY3-76" fmla="*/ 70612 h 70612"/>
                  <a:gd name="connsiteX4-77" fmla="*/ 0 w 226544"/>
                  <a:gd name="connsiteY4-78" fmla="*/ 35306 h 70612"/>
                  <a:gd name="connsiteX0-79" fmla="*/ 0 w 226544"/>
                  <a:gd name="connsiteY0-80" fmla="*/ 35306 h 70612"/>
                  <a:gd name="connsiteX1-81" fmla="*/ 27685 w 226544"/>
                  <a:gd name="connsiteY1-82" fmla="*/ 0 h 70612"/>
                  <a:gd name="connsiteX2-83" fmla="*/ 226544 w 226544"/>
                  <a:gd name="connsiteY2-84" fmla="*/ 35306 h 70612"/>
                  <a:gd name="connsiteX3-85" fmla="*/ 27685 w 226544"/>
                  <a:gd name="connsiteY3-86" fmla="*/ 70612 h 70612"/>
                  <a:gd name="connsiteX4-87" fmla="*/ 0 w 226544"/>
                  <a:gd name="connsiteY4-88" fmla="*/ 35306 h 70612"/>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226544" h="70612">
                    <a:moveTo>
                      <a:pt x="0" y="35306"/>
                    </a:moveTo>
                    <a:cubicBezTo>
                      <a:pt x="1521" y="15316"/>
                      <a:pt x="12805" y="4576"/>
                      <a:pt x="27685" y="0"/>
                    </a:cubicBezTo>
                    <a:lnTo>
                      <a:pt x="226544" y="35306"/>
                    </a:lnTo>
                    <a:lnTo>
                      <a:pt x="27685" y="70612"/>
                    </a:lnTo>
                    <a:cubicBezTo>
                      <a:pt x="11264" y="65009"/>
                      <a:pt x="1007" y="52726"/>
                      <a:pt x="0" y="35306"/>
                    </a:cubicBezTo>
                    <a:close/>
                  </a:path>
                </a:pathLst>
              </a:custGeom>
              <a:solidFill>
                <a:srgbClr val="4C504C"/>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cxnSp>
            <p:nvCxnSpPr>
              <p:cNvPr id="99" name="Straight Connector 26"/>
              <p:cNvCxnSpPr/>
              <p:nvPr/>
            </p:nvCxnSpPr>
            <p:spPr>
              <a:xfrm>
                <a:off x="1374774" y="148664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0" name="Straight Connector 27"/>
              <p:cNvCxnSpPr/>
              <p:nvPr/>
            </p:nvCxnSpPr>
            <p:spPr>
              <a:xfrm>
                <a:off x="1374774" y="1562425"/>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1" name="Straight Connector 28"/>
              <p:cNvCxnSpPr/>
              <p:nvPr/>
            </p:nvCxnSpPr>
            <p:spPr>
              <a:xfrm>
                <a:off x="1374774" y="1638202"/>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2" name="Straight Connector 29"/>
              <p:cNvCxnSpPr/>
              <p:nvPr/>
            </p:nvCxnSpPr>
            <p:spPr>
              <a:xfrm>
                <a:off x="1374774" y="1713979"/>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3" name="Straight Connector 30"/>
              <p:cNvCxnSpPr/>
              <p:nvPr/>
            </p:nvCxnSpPr>
            <p:spPr>
              <a:xfrm>
                <a:off x="1374774" y="1789756"/>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4" name="Straight Connector 31"/>
              <p:cNvCxnSpPr/>
              <p:nvPr/>
            </p:nvCxnSpPr>
            <p:spPr>
              <a:xfrm>
                <a:off x="1374774" y="1865533"/>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5" name="Straight Connector 32"/>
              <p:cNvCxnSpPr/>
              <p:nvPr/>
            </p:nvCxnSpPr>
            <p:spPr>
              <a:xfrm>
                <a:off x="1374774" y="194130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grpSp>
        <p:sp>
          <p:nvSpPr>
            <p:cNvPr id="43" name="Trapezoid 5"/>
            <p:cNvSpPr/>
            <p:nvPr/>
          </p:nvSpPr>
          <p:spPr>
            <a:xfrm rot="16200000">
              <a:off x="1602300" y="4336351"/>
              <a:ext cx="695326" cy="59529"/>
            </a:xfrm>
            <a:prstGeom prst="trapezoid">
              <a:avLst>
                <a:gd name="adj" fmla="val 69837"/>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44" name="Trapezoid 6"/>
            <p:cNvSpPr/>
            <p:nvPr/>
          </p:nvSpPr>
          <p:spPr>
            <a:xfrm rot="16200000">
              <a:off x="1620667" y="3408723"/>
              <a:ext cx="695326" cy="59529"/>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45" name="Trapezoid 7"/>
            <p:cNvSpPr/>
            <p:nvPr/>
          </p:nvSpPr>
          <p:spPr>
            <a:xfrm rot="16200000">
              <a:off x="1602300" y="2387362"/>
              <a:ext cx="695326" cy="59529"/>
            </a:xfrm>
            <a:prstGeom prst="trapezoid">
              <a:avLst>
                <a:gd name="adj" fmla="val 69837"/>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47" name="Pentagon 9"/>
            <p:cNvSpPr/>
            <p:nvPr/>
          </p:nvSpPr>
          <p:spPr>
            <a:xfrm>
              <a:off x="1949962" y="2144737"/>
              <a:ext cx="4066117" cy="607219"/>
            </a:xfrm>
            <a:prstGeom prst="homePlate">
              <a:avLst>
                <a:gd name="adj" fmla="val 36274"/>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dirty="0">
                <a:solidFill>
                  <a:schemeClr val="bg1"/>
                </a:solidFill>
                <a:latin typeface="+mn-ea"/>
                <a:cs typeface="+mn-ea"/>
                <a:sym typeface="Arial" panose="020B0604020202020204" pitchFamily="34" charset="0"/>
              </a:endParaRPr>
            </a:p>
          </p:txBody>
        </p:sp>
        <p:sp>
          <p:nvSpPr>
            <p:cNvPr id="48" name="Pentagon 10"/>
            <p:cNvSpPr/>
            <p:nvPr/>
          </p:nvSpPr>
          <p:spPr>
            <a:xfrm>
              <a:off x="2004135" y="3112003"/>
              <a:ext cx="4036353" cy="607219"/>
            </a:xfrm>
            <a:prstGeom prst="homePlate">
              <a:avLst>
                <a:gd name="adj" fmla="val 36274"/>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dirty="0">
                <a:solidFill>
                  <a:schemeClr val="bg1"/>
                </a:solidFill>
                <a:latin typeface="+mn-ea"/>
                <a:cs typeface="+mn-ea"/>
                <a:sym typeface="Arial" panose="020B0604020202020204" pitchFamily="34" charset="0"/>
              </a:endParaRPr>
            </a:p>
          </p:txBody>
        </p:sp>
        <p:sp>
          <p:nvSpPr>
            <p:cNvPr id="49" name="Pentagon 11"/>
            <p:cNvSpPr/>
            <p:nvPr/>
          </p:nvSpPr>
          <p:spPr>
            <a:xfrm>
              <a:off x="1979696" y="4168654"/>
              <a:ext cx="4072413" cy="479074"/>
            </a:xfrm>
            <a:prstGeom prst="homePlate">
              <a:avLst>
                <a:gd name="adj" fmla="val 36274"/>
              </a:avLst>
            </a:prstGeom>
            <a:solidFill>
              <a:schemeClr val="accent3"/>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51" name="Rectangle 33"/>
            <p:cNvSpPr/>
            <p:nvPr/>
          </p:nvSpPr>
          <p:spPr>
            <a:xfrm>
              <a:off x="2351091" y="2292827"/>
              <a:ext cx="3510755" cy="451051"/>
            </a:xfrm>
            <a:prstGeom prst="rect">
              <a:avLst/>
            </a:prstGeom>
          </p:spPr>
          <p:txBody>
            <a:bodyPr wrap="square">
              <a:spAutoFit/>
            </a:bodyPr>
            <a:lstStyle/>
            <a:p>
              <a:r>
                <a:rPr lang="zh-CN" altLang="zh-CN" sz="2000" b="1" dirty="0">
                  <a:solidFill>
                    <a:schemeClr val="bg1"/>
                  </a:solidFill>
                  <a:latin typeface="+mn-ea"/>
                  <a:cs typeface="+mn-ea"/>
                </a:rPr>
                <a:t>深度优先搜索算法（</a:t>
              </a:r>
              <a:r>
                <a:rPr lang="en-US" altLang="zh-CN" sz="2000" b="1" dirty="0">
                  <a:solidFill>
                    <a:schemeClr val="bg1"/>
                  </a:solidFill>
                  <a:latin typeface="+mn-ea"/>
                  <a:cs typeface="+mn-ea"/>
                </a:rPr>
                <a:t>DFS</a:t>
              </a:r>
              <a:r>
                <a:rPr lang="zh-CN" altLang="zh-CN" sz="2000" b="1" dirty="0">
                  <a:solidFill>
                    <a:schemeClr val="bg1"/>
                  </a:solidFill>
                  <a:latin typeface="+mn-ea"/>
                  <a:cs typeface="+mn-ea"/>
                </a:rPr>
                <a:t>）</a:t>
              </a:r>
              <a:endParaRPr lang="en-US" altLang="zh-CN" sz="2000" b="1" dirty="0">
                <a:solidFill>
                  <a:schemeClr val="bg1"/>
                </a:solidFill>
                <a:latin typeface="+mn-ea"/>
                <a:cs typeface="+mn-ea"/>
              </a:endParaRPr>
            </a:p>
          </p:txBody>
        </p:sp>
        <p:sp>
          <p:nvSpPr>
            <p:cNvPr id="52" name="TextBox 38"/>
            <p:cNvSpPr txBox="1"/>
            <p:nvPr/>
          </p:nvSpPr>
          <p:spPr>
            <a:xfrm>
              <a:off x="1915744" y="2328174"/>
              <a:ext cx="325639" cy="380357"/>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325" b="1" dirty="0">
                  <a:solidFill>
                    <a:schemeClr val="bg1"/>
                  </a:solidFill>
                  <a:latin typeface="+mn-ea"/>
                  <a:cs typeface="+mn-ea"/>
                  <a:sym typeface="Arial" panose="020B0604020202020204" pitchFamily="34" charset="0"/>
                </a:rPr>
                <a:t>1</a:t>
              </a:r>
            </a:p>
          </p:txBody>
        </p:sp>
        <p:sp>
          <p:nvSpPr>
            <p:cNvPr id="53" name="TextBox 191"/>
            <p:cNvSpPr txBox="1"/>
            <p:nvPr/>
          </p:nvSpPr>
          <p:spPr>
            <a:xfrm>
              <a:off x="1953841" y="3144788"/>
              <a:ext cx="325639" cy="302453"/>
            </a:xfrm>
            <a:prstGeom prst="rect">
              <a:avLst/>
            </a:prstGeom>
            <a:noFill/>
            <a:effectLst/>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325" b="1" dirty="0">
                  <a:solidFill>
                    <a:schemeClr val="bg1"/>
                  </a:solidFill>
                  <a:latin typeface="+mn-ea"/>
                  <a:cs typeface="+mn-ea"/>
                  <a:sym typeface="Arial" panose="020B0604020202020204" pitchFamily="34" charset="0"/>
                </a:rPr>
                <a:t>2</a:t>
              </a:r>
            </a:p>
          </p:txBody>
        </p:sp>
        <p:sp>
          <p:nvSpPr>
            <p:cNvPr id="54" name="TextBox 192"/>
            <p:cNvSpPr txBox="1"/>
            <p:nvPr/>
          </p:nvSpPr>
          <p:spPr>
            <a:xfrm>
              <a:off x="1927142" y="4219081"/>
              <a:ext cx="325639" cy="357010"/>
            </a:xfrm>
            <a:prstGeom prst="rect">
              <a:avLst/>
            </a:prstGeom>
            <a:noFill/>
            <a:effectLst/>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325" b="1" dirty="0">
                  <a:solidFill>
                    <a:schemeClr val="bg1"/>
                  </a:solidFill>
                  <a:latin typeface="+mn-ea"/>
                  <a:cs typeface="+mn-ea"/>
                  <a:sym typeface="Arial" panose="020B0604020202020204" pitchFamily="34" charset="0"/>
                </a:rPr>
                <a:t>3</a:t>
              </a:r>
            </a:p>
          </p:txBody>
        </p:sp>
        <p:sp>
          <p:nvSpPr>
            <p:cNvPr id="56" name="Rectangle 38"/>
            <p:cNvSpPr/>
            <p:nvPr/>
          </p:nvSpPr>
          <p:spPr>
            <a:xfrm>
              <a:off x="2301776" y="3192271"/>
              <a:ext cx="3356481" cy="485168"/>
            </a:xfrm>
            <a:prstGeom prst="rect">
              <a:avLst/>
            </a:prstGeom>
          </p:spPr>
          <p:txBody>
            <a:bodyPr wrap="square">
              <a:spAutoFit/>
            </a:bodyPr>
            <a:lstStyle/>
            <a:p>
              <a:pPr algn="ctr">
                <a:lnSpc>
                  <a:spcPct val="120000"/>
                </a:lnSpc>
              </a:pPr>
              <a:r>
                <a:rPr lang="zh-CN" altLang="zh-CN" sz="2000" b="1" dirty="0">
                  <a:solidFill>
                    <a:schemeClr val="bg1"/>
                  </a:solidFill>
                  <a:latin typeface="+mn-ea"/>
                  <a:cs typeface="+mn-ea"/>
                </a:rPr>
                <a:t>宽度优先搜索算法（</a:t>
              </a:r>
              <a:r>
                <a:rPr lang="en-US" altLang="zh-CN" sz="2000" b="1" dirty="0">
                  <a:solidFill>
                    <a:schemeClr val="bg1"/>
                  </a:solidFill>
                  <a:latin typeface="+mn-ea"/>
                  <a:cs typeface="+mn-ea"/>
                </a:rPr>
                <a:t>BFS</a:t>
              </a:r>
              <a:r>
                <a:rPr lang="zh-CN" altLang="zh-CN" sz="2000" b="1" dirty="0">
                  <a:solidFill>
                    <a:schemeClr val="bg1"/>
                  </a:solidFill>
                  <a:latin typeface="+mn-ea"/>
                  <a:cs typeface="+mn-ea"/>
                </a:rPr>
                <a:t>）</a:t>
              </a:r>
              <a:endParaRPr lang="en-US" altLang="zh-CN" sz="2000" b="1" dirty="0">
                <a:solidFill>
                  <a:schemeClr val="bg1"/>
                </a:solidFill>
                <a:latin typeface="+mn-ea"/>
                <a:cs typeface="+mn-ea"/>
              </a:endParaRPr>
            </a:p>
          </p:txBody>
        </p:sp>
        <p:sp>
          <p:nvSpPr>
            <p:cNvPr id="58" name="Rectangle 40"/>
            <p:cNvSpPr/>
            <p:nvPr/>
          </p:nvSpPr>
          <p:spPr>
            <a:xfrm>
              <a:off x="2477554" y="4178546"/>
              <a:ext cx="2330568" cy="485168"/>
            </a:xfrm>
            <a:prstGeom prst="rect">
              <a:avLst/>
            </a:prstGeom>
          </p:spPr>
          <p:txBody>
            <a:bodyPr wrap="square">
              <a:spAutoFit/>
            </a:bodyPr>
            <a:lstStyle/>
            <a:p>
              <a:pPr algn="ctr">
                <a:lnSpc>
                  <a:spcPct val="120000"/>
                </a:lnSpc>
              </a:pPr>
              <a:r>
                <a:rPr lang="en-US" altLang="zh-CN" sz="2000" b="1" dirty="0">
                  <a:solidFill>
                    <a:schemeClr val="bg1"/>
                  </a:solidFill>
                  <a:latin typeface="+mn-ea"/>
                  <a:cs typeface="+mn-ea"/>
                  <a:sym typeface="Arial" panose="020B0604020202020204" pitchFamily="34" charset="0"/>
                </a:rPr>
                <a:t>A</a:t>
              </a:r>
              <a:r>
                <a:rPr lang="zh-CN" altLang="en-US" sz="2000" b="1" dirty="0">
                  <a:solidFill>
                    <a:schemeClr val="bg1"/>
                  </a:solidFill>
                  <a:latin typeface="+mn-ea"/>
                  <a:cs typeface="+mn-ea"/>
                  <a:sym typeface="Arial" panose="020B0604020202020204" pitchFamily="34" charset="0"/>
                </a:rPr>
                <a:t>*算法</a:t>
              </a:r>
              <a:r>
                <a:rPr lang="en-GB" sz="2000" b="1" dirty="0">
                  <a:solidFill>
                    <a:schemeClr val="bg1"/>
                  </a:solidFill>
                  <a:latin typeface="+mn-ea"/>
                  <a:cs typeface="+mn-ea"/>
                  <a:sym typeface="Arial" panose="020B0604020202020204" pitchFamily="34" charset="0"/>
                </a:rPr>
                <a:t> </a:t>
              </a:r>
            </a:p>
          </p:txBody>
        </p:sp>
      </p:grpSp>
      <p:sp>
        <p:nvSpPr>
          <p:cNvPr id="106" name="文本框 105"/>
          <p:cNvSpPr txBox="1"/>
          <p:nvPr/>
        </p:nvSpPr>
        <p:spPr>
          <a:xfrm>
            <a:off x="5795853" y="1069655"/>
            <a:ext cx="5544616" cy="1322070"/>
          </a:xfrm>
          <a:prstGeom prst="rect">
            <a:avLst/>
          </a:prstGeom>
          <a:solidFill>
            <a:schemeClr val="accent1">
              <a:lumMod val="40000"/>
              <a:lumOff val="60000"/>
            </a:schemeClr>
          </a:solidFill>
        </p:spPr>
        <p:txBody>
          <a:bodyPr wrap="square" rtlCol="0">
            <a:spAutoFit/>
          </a:bodyPr>
          <a:lstStyle/>
          <a:p>
            <a:r>
              <a:rPr lang="en-US" altLang="zh-CN" sz="2000" dirty="0">
                <a:solidFill>
                  <a:schemeClr val="accent1">
                    <a:lumMod val="75000"/>
                  </a:schemeClr>
                </a:solidFill>
              </a:rPr>
              <a:t>DFS</a:t>
            </a:r>
            <a:r>
              <a:rPr lang="zh-CN" altLang="zh-CN" sz="2000" dirty="0">
                <a:solidFill>
                  <a:schemeClr val="accent1">
                    <a:lumMod val="75000"/>
                  </a:schemeClr>
                </a:solidFill>
              </a:rPr>
              <a:t>即深度优先搜索算法，属于图的遍历算法中的一种，其搜索过程简要来说是对一个可能的分支路径深入到不能再深入为止，而且每个节点都只会搜索一次。</a:t>
            </a:r>
            <a:endParaRPr lang="zh-CN" altLang="en-US" sz="2000" dirty="0">
              <a:solidFill>
                <a:schemeClr val="accent1">
                  <a:lumMod val="75000"/>
                </a:schemeClr>
              </a:solidFill>
            </a:endParaRPr>
          </a:p>
        </p:txBody>
      </p:sp>
      <p:sp>
        <p:nvSpPr>
          <p:cNvPr id="107" name="文本框 106"/>
          <p:cNvSpPr txBox="1"/>
          <p:nvPr/>
        </p:nvSpPr>
        <p:spPr>
          <a:xfrm>
            <a:off x="5795853" y="2504700"/>
            <a:ext cx="5561561" cy="1323439"/>
          </a:xfrm>
          <a:prstGeom prst="rect">
            <a:avLst/>
          </a:prstGeom>
          <a:solidFill>
            <a:schemeClr val="tx2">
              <a:lumMod val="20000"/>
              <a:lumOff val="80000"/>
            </a:schemeClr>
          </a:solidFill>
        </p:spPr>
        <p:txBody>
          <a:bodyPr wrap="square" rtlCol="0">
            <a:spAutoFit/>
          </a:bodyPr>
          <a:lstStyle/>
          <a:p>
            <a:r>
              <a:rPr lang="zh-CN" altLang="en-US" sz="2000" dirty="0">
                <a:solidFill>
                  <a:schemeClr val="accent1">
                    <a:lumMod val="75000"/>
                  </a:schemeClr>
                </a:solidFill>
              </a:rPr>
              <a:t>是最简便的搜索算法之⼀，别名⼜叫做</a:t>
            </a:r>
            <a:r>
              <a:rPr lang="en-US" altLang="zh-CN" sz="2000" dirty="0">
                <a:solidFill>
                  <a:schemeClr val="accent1">
                    <a:lumMod val="75000"/>
                  </a:schemeClr>
                </a:solidFill>
              </a:rPr>
              <a:t>BFS</a:t>
            </a:r>
            <a:r>
              <a:rPr lang="zh-CN" altLang="en-US" sz="2000" dirty="0">
                <a:solidFill>
                  <a:schemeClr val="accent1">
                    <a:lumMod val="75000"/>
                  </a:schemeClr>
                </a:solidFill>
              </a:rPr>
              <a:t>，属于⼀种盲⽬搜寻法。它并不考虑结果的可能位置，彻底地搜索整张图，直到找到结果或者所有结点都被遍历。</a:t>
            </a:r>
          </a:p>
        </p:txBody>
      </p:sp>
      <p:sp>
        <p:nvSpPr>
          <p:cNvPr id="108" name="文本框 107"/>
          <p:cNvSpPr txBox="1"/>
          <p:nvPr/>
        </p:nvSpPr>
        <p:spPr>
          <a:xfrm>
            <a:off x="5778907" y="3990360"/>
            <a:ext cx="5561561" cy="706755"/>
          </a:xfrm>
          <a:prstGeom prst="rect">
            <a:avLst/>
          </a:prstGeom>
          <a:solidFill>
            <a:schemeClr val="accent1">
              <a:lumMod val="40000"/>
              <a:lumOff val="60000"/>
            </a:schemeClr>
          </a:solidFill>
        </p:spPr>
        <p:txBody>
          <a:bodyPr wrap="square" rtlCol="0">
            <a:spAutoFit/>
          </a:bodyPr>
          <a:lstStyle/>
          <a:p>
            <a:r>
              <a:rPr lang="zh-CN" altLang="en-US" sz="2000" dirty="0">
                <a:solidFill>
                  <a:schemeClr val="accent1">
                    <a:lumMod val="75000"/>
                  </a:schemeClr>
                </a:solidFill>
              </a:rPr>
              <a:t>一</a:t>
            </a:r>
            <a:r>
              <a:rPr lang="zh-CN" altLang="zh-CN" sz="2000" dirty="0">
                <a:solidFill>
                  <a:schemeClr val="accent1">
                    <a:lumMod val="75000"/>
                  </a:schemeClr>
                </a:solidFill>
              </a:rPr>
              <a:t>种静态⽹络中求解最短路径最有效的直接搜索⽅法，也是许多其他问题的常⽤启发式算法。</a:t>
            </a:r>
            <a:endParaRPr lang="zh-CN" altLang="en-US" sz="2800" dirty="0"/>
          </a:p>
        </p:txBody>
      </p:sp>
      <p:sp>
        <p:nvSpPr>
          <p:cNvPr id="35" name="Pentagon 10"/>
          <p:cNvSpPr/>
          <p:nvPr/>
        </p:nvSpPr>
        <p:spPr>
          <a:xfrm>
            <a:off x="1150610" y="4872566"/>
            <a:ext cx="4128085" cy="635029"/>
          </a:xfrm>
          <a:prstGeom prst="homePlate">
            <a:avLst>
              <a:gd name="adj" fmla="val 36274"/>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dirty="0">
              <a:solidFill>
                <a:schemeClr val="bg1"/>
              </a:solidFill>
              <a:latin typeface="+mn-ea"/>
              <a:cs typeface="+mn-ea"/>
              <a:sym typeface="Arial" panose="020B0604020202020204" pitchFamily="34" charset="0"/>
            </a:endParaRPr>
          </a:p>
        </p:txBody>
      </p:sp>
      <p:sp>
        <p:nvSpPr>
          <p:cNvPr id="36" name="Trapezoid 6"/>
          <p:cNvSpPr/>
          <p:nvPr/>
        </p:nvSpPr>
        <p:spPr>
          <a:xfrm rot="16200000">
            <a:off x="756584" y="5159639"/>
            <a:ext cx="727171" cy="60882"/>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25" b="1">
              <a:solidFill>
                <a:schemeClr val="bg1"/>
              </a:solidFill>
              <a:latin typeface="+mn-ea"/>
              <a:cs typeface="+mn-ea"/>
              <a:sym typeface="Arial" panose="020B0604020202020204" pitchFamily="34" charset="0"/>
            </a:endParaRPr>
          </a:p>
        </p:txBody>
      </p:sp>
      <p:sp>
        <p:nvSpPr>
          <p:cNvPr id="37" name="Rectangle 40"/>
          <p:cNvSpPr/>
          <p:nvPr/>
        </p:nvSpPr>
        <p:spPr>
          <a:xfrm>
            <a:off x="1807534" y="4985285"/>
            <a:ext cx="2383534" cy="460375"/>
          </a:xfrm>
          <a:prstGeom prst="rect">
            <a:avLst/>
          </a:prstGeom>
        </p:spPr>
        <p:txBody>
          <a:bodyPr wrap="square">
            <a:spAutoFit/>
          </a:bodyPr>
          <a:lstStyle/>
          <a:p>
            <a:pPr algn="ctr">
              <a:lnSpc>
                <a:spcPct val="120000"/>
              </a:lnSpc>
            </a:pPr>
            <a:r>
              <a:rPr lang="en-US" altLang="zh-CN" sz="2000" b="1" dirty="0" err="1">
                <a:solidFill>
                  <a:schemeClr val="bg1"/>
                </a:solidFill>
                <a:latin typeface="+mn-ea"/>
                <a:cs typeface="+mn-ea"/>
                <a:sym typeface="Arial" panose="020B0604020202020204" pitchFamily="34" charset="0"/>
              </a:rPr>
              <a:t>Dijkstra</a:t>
            </a:r>
            <a:r>
              <a:rPr lang="zh-CN" altLang="en-US" sz="2000" b="1" dirty="0">
                <a:solidFill>
                  <a:schemeClr val="bg1"/>
                </a:solidFill>
                <a:latin typeface="+mn-ea"/>
                <a:cs typeface="+mn-ea"/>
                <a:sym typeface="Arial" panose="020B0604020202020204" pitchFamily="34" charset="0"/>
              </a:rPr>
              <a:t>算法</a:t>
            </a:r>
            <a:r>
              <a:rPr lang="en-GB" sz="2000" b="1" dirty="0">
                <a:solidFill>
                  <a:schemeClr val="bg1"/>
                </a:solidFill>
                <a:latin typeface="+mn-ea"/>
                <a:cs typeface="+mn-ea"/>
                <a:sym typeface="Arial" panose="020B0604020202020204" pitchFamily="34" charset="0"/>
              </a:rPr>
              <a:t> </a:t>
            </a:r>
          </a:p>
        </p:txBody>
      </p:sp>
      <p:sp>
        <p:nvSpPr>
          <p:cNvPr id="38" name="TextBox 192"/>
          <p:cNvSpPr txBox="1"/>
          <p:nvPr/>
        </p:nvSpPr>
        <p:spPr>
          <a:xfrm>
            <a:off x="1142611" y="5065725"/>
            <a:ext cx="333040" cy="316305"/>
          </a:xfrm>
          <a:prstGeom prst="rect">
            <a:avLst/>
          </a:prstGeom>
          <a:noFill/>
          <a:effectLst/>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325" b="1" dirty="0">
                <a:solidFill>
                  <a:schemeClr val="bg1"/>
                </a:solidFill>
                <a:latin typeface="+mn-ea"/>
                <a:cs typeface="+mn-ea"/>
                <a:sym typeface="Arial" panose="020B0604020202020204" pitchFamily="34" charset="0"/>
              </a:rPr>
              <a:t>4</a:t>
            </a:r>
          </a:p>
        </p:txBody>
      </p:sp>
      <p:sp>
        <p:nvSpPr>
          <p:cNvPr id="2" name="文本框 1"/>
          <p:cNvSpPr txBox="1"/>
          <p:nvPr/>
        </p:nvSpPr>
        <p:spPr>
          <a:xfrm>
            <a:off x="5778908" y="4872566"/>
            <a:ext cx="5561561" cy="1537857"/>
          </a:xfrm>
          <a:prstGeom prst="rect">
            <a:avLst/>
          </a:prstGeom>
          <a:solidFill>
            <a:schemeClr val="tx2">
              <a:lumMod val="20000"/>
              <a:lumOff val="80000"/>
            </a:schemeClr>
          </a:solidFill>
        </p:spPr>
        <p:txBody>
          <a:bodyPr wrap="square" rtlCol="0" anchor="ctr">
            <a:spAutoFit/>
          </a:bodyPr>
          <a:lstStyle/>
          <a:p>
            <a:pPr>
              <a:lnSpc>
                <a:spcPct val="120000"/>
              </a:lnSpc>
            </a:pPr>
            <a:r>
              <a:rPr lang="en-US" altLang="zh-CN" sz="2000" dirty="0">
                <a:solidFill>
                  <a:schemeClr val="accent1">
                    <a:lumMod val="75000"/>
                  </a:schemeClr>
                </a:solidFill>
              </a:rPr>
              <a:t>Dijkstra</a:t>
            </a:r>
            <a:r>
              <a:rPr lang="zh-CN" altLang="en-US" sz="2000" dirty="0">
                <a:solidFill>
                  <a:schemeClr val="accent1">
                    <a:lumMod val="75000"/>
                  </a:schemeClr>
                </a:solidFill>
              </a:rPr>
              <a:t>算法是一种最短路径路由算法，用于计算一个节点到其他所有节点的最短路径。主要特点是以起始点为中心向外层层扩展，直到扩展到终点为止。</a:t>
            </a:r>
          </a:p>
        </p:txBody>
      </p:sp>
    </p:spTree>
  </p:cSld>
  <p:clrMapOvr>
    <a:masterClrMapping/>
  </p:clrMapOvr>
  <p:transition spd="slow" advClick="0" advTm="3000">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圆角 6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accent1">
                    <a:lumMod val="75000"/>
                  </a:schemeClr>
                </a:solidFill>
                <a:sym typeface="+mn-ea"/>
              </a:rPr>
              <a:t>DFS</a:t>
            </a:r>
            <a:r>
              <a:rPr lang="zh-CN" altLang="en-US" sz="3200" dirty="0">
                <a:solidFill>
                  <a:schemeClr val="tx1">
                    <a:lumMod val="65000"/>
                    <a:lumOff val="35000"/>
                  </a:schemeClr>
                </a:solidFill>
              </a:rPr>
              <a:t>算法实现</a:t>
            </a:r>
          </a:p>
        </p:txBody>
      </p:sp>
      <p:sp>
        <p:nvSpPr>
          <p:cNvPr id="62" name="矩形: 圆角 61"/>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197868" y="1151955"/>
            <a:ext cx="10729192" cy="1014730"/>
          </a:xfrm>
          <a:prstGeom prst="rect">
            <a:avLst/>
          </a:prstGeom>
          <a:solidFill>
            <a:schemeClr val="tx2">
              <a:lumMod val="20000"/>
              <a:lumOff val="80000"/>
            </a:schemeClr>
          </a:solidFill>
        </p:spPr>
        <p:txBody>
          <a:bodyPr wrap="square" rtlCol="0">
            <a:spAutoFit/>
          </a:bodyPr>
          <a:lstStyle/>
          <a:p>
            <a:r>
              <a:rPr lang="en-US" altLang="zh-CN" sz="2000" dirty="0">
                <a:solidFill>
                  <a:schemeClr val="accent1">
                    <a:lumMod val="75000"/>
                  </a:schemeClr>
                </a:solidFill>
              </a:rPr>
              <a:t>       </a:t>
            </a:r>
            <a:r>
              <a:rPr lang="zh-CN" altLang="en-US" sz="2000" dirty="0">
                <a:solidFill>
                  <a:schemeClr val="accent1">
                    <a:lumMod val="75000"/>
                  </a:schemeClr>
                </a:solidFill>
              </a:rPr>
              <a:t>依次扫描各个方向，当对应的任意一个格子有方向符合，没有走过且道路可通，那就移动到相应的方向上，并且该位置入栈；而当探索道路为死路，则回溯到源节点可走位置，再探索，位置出栈，实现回退。</a:t>
            </a:r>
          </a:p>
        </p:txBody>
      </p:sp>
      <p:pic>
        <p:nvPicPr>
          <p:cNvPr id="9" name="图片 8"/>
          <p:cNvPicPr>
            <a:picLocks noChangeAspect="1"/>
          </p:cNvPicPr>
          <p:nvPr/>
        </p:nvPicPr>
        <p:blipFill>
          <a:blip r:embed="rId3"/>
          <a:stretch>
            <a:fillRect/>
          </a:stretch>
        </p:blipFill>
        <p:spPr>
          <a:xfrm>
            <a:off x="3693980" y="2306992"/>
            <a:ext cx="4554670" cy="4372483"/>
          </a:xfrm>
          <a:prstGeom prst="rect">
            <a:avLst/>
          </a:prstGeom>
        </p:spPr>
      </p:pic>
    </p:spTree>
  </p:cSld>
  <p:clrMapOvr>
    <a:masterClrMapping/>
  </p:clrMapOvr>
  <p:transition spd="slow" advClick="0" advTm="3000">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圆角 6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accent1">
                    <a:lumMod val="75000"/>
                  </a:schemeClr>
                </a:solidFill>
                <a:sym typeface="+mn-ea"/>
              </a:rPr>
              <a:t>BFS</a:t>
            </a:r>
            <a:r>
              <a:rPr lang="zh-CN" altLang="en-US" sz="3200" dirty="0">
                <a:solidFill>
                  <a:schemeClr val="tx1">
                    <a:lumMod val="65000"/>
                    <a:lumOff val="35000"/>
                  </a:schemeClr>
                </a:solidFill>
              </a:rPr>
              <a:t>算法实现</a:t>
            </a:r>
          </a:p>
        </p:txBody>
      </p:sp>
      <p:sp>
        <p:nvSpPr>
          <p:cNvPr id="62" name="矩形: 圆角 61"/>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197868" y="1151955"/>
            <a:ext cx="10729192" cy="398780"/>
          </a:xfrm>
          <a:prstGeom prst="rect">
            <a:avLst/>
          </a:prstGeom>
          <a:solidFill>
            <a:schemeClr val="tx2">
              <a:lumMod val="20000"/>
              <a:lumOff val="80000"/>
            </a:schemeClr>
          </a:solidFill>
        </p:spPr>
        <p:txBody>
          <a:bodyPr wrap="square" rtlCol="0">
            <a:spAutoFit/>
          </a:bodyPr>
          <a:lstStyle/>
          <a:p>
            <a:r>
              <a:rPr lang="zh-CN" altLang="en-US" sz="2000" dirty="0">
                <a:solidFill>
                  <a:schemeClr val="accent1">
                    <a:lumMod val="75000"/>
                  </a:schemeClr>
                </a:solidFill>
              </a:rPr>
              <a:t>扫描某个位置时，把所以可能结果都推入到队列中</a:t>
            </a:r>
          </a:p>
        </p:txBody>
      </p:sp>
      <p:pic>
        <p:nvPicPr>
          <p:cNvPr id="3" name="图片 2"/>
          <p:cNvPicPr>
            <a:picLocks noChangeAspect="1"/>
          </p:cNvPicPr>
          <p:nvPr/>
        </p:nvPicPr>
        <p:blipFill rotWithShape="1">
          <a:blip r:embed="rId3"/>
          <a:srcRect r="1980"/>
          <a:stretch>
            <a:fillRect/>
          </a:stretch>
        </p:blipFill>
        <p:spPr>
          <a:xfrm>
            <a:off x="3284790" y="1645616"/>
            <a:ext cx="5306760" cy="5212384"/>
          </a:xfrm>
          <a:prstGeom prst="rect">
            <a:avLst/>
          </a:prstGeom>
        </p:spPr>
      </p:pic>
    </p:spTree>
  </p:cSld>
  <p:clrMapOvr>
    <a:masterClrMapping/>
  </p:clrMapOvr>
  <p:transition spd="slow" advClick="0" advTm="3000">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圆角 60"/>
          <p:cNvSpPr/>
          <p:nvPr/>
        </p:nvSpPr>
        <p:spPr>
          <a:xfrm>
            <a:off x="425529" y="19707"/>
            <a:ext cx="2764010" cy="992874"/>
          </a:xfrm>
          <a:prstGeom prst="round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accent1">
                    <a:lumMod val="75000"/>
                  </a:schemeClr>
                </a:solidFill>
                <a:sym typeface="+mn-ea"/>
              </a:rPr>
              <a:t>A*</a:t>
            </a:r>
            <a:r>
              <a:rPr lang="zh-CN" altLang="en-US" sz="3600" dirty="0">
                <a:solidFill>
                  <a:schemeClr val="tx1">
                    <a:lumMod val="65000"/>
                    <a:lumOff val="35000"/>
                  </a:schemeClr>
                </a:solidFill>
              </a:rPr>
              <a:t>算法实现</a:t>
            </a:r>
          </a:p>
        </p:txBody>
      </p:sp>
      <p:sp>
        <p:nvSpPr>
          <p:cNvPr id="62" name="矩形: 圆角 61"/>
          <p:cNvSpPr/>
          <p:nvPr/>
        </p:nvSpPr>
        <p:spPr>
          <a:xfrm>
            <a:off x="10325100" y="266700"/>
            <a:ext cx="1409700" cy="36195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197868" y="1151955"/>
            <a:ext cx="10729192" cy="706755"/>
          </a:xfrm>
          <a:prstGeom prst="rect">
            <a:avLst/>
          </a:prstGeom>
          <a:solidFill>
            <a:schemeClr val="tx2">
              <a:lumMod val="20000"/>
              <a:lumOff val="80000"/>
            </a:schemeClr>
          </a:solidFill>
        </p:spPr>
        <p:txBody>
          <a:bodyPr wrap="square" rtlCol="0">
            <a:spAutoFit/>
          </a:bodyPr>
          <a:lstStyle/>
          <a:p>
            <a:r>
              <a:rPr lang="en-US" altLang="zh-CN" sz="2000" dirty="0">
                <a:solidFill>
                  <a:schemeClr val="accent1">
                    <a:lumMod val="75000"/>
                  </a:schemeClr>
                </a:solidFill>
              </a:rPr>
              <a:t>        </a:t>
            </a:r>
            <a:r>
              <a:rPr lang="zh-CN" altLang="en-US" sz="2000" dirty="0">
                <a:solidFill>
                  <a:schemeClr val="accent1">
                    <a:lumMod val="75000"/>
                  </a:schemeClr>
                </a:solidFill>
              </a:rPr>
              <a:t>其最主要的移动规则涉及成本的概念，总成本</a:t>
            </a:r>
            <a:r>
              <a:rPr lang="en-US" altLang="zh-CN" sz="2000" dirty="0">
                <a:solidFill>
                  <a:schemeClr val="accent1">
                    <a:lumMod val="75000"/>
                  </a:schemeClr>
                </a:solidFill>
              </a:rPr>
              <a:t>F=</a:t>
            </a:r>
            <a:r>
              <a:rPr lang="zh-CN" altLang="en-US" sz="2000" dirty="0">
                <a:solidFill>
                  <a:schemeClr val="accent1">
                    <a:lumMod val="75000"/>
                  </a:schemeClr>
                </a:solidFill>
              </a:rPr>
              <a:t>由移动成本</a:t>
            </a:r>
            <a:r>
              <a:rPr lang="en-US" altLang="zh-CN" sz="2000" dirty="0">
                <a:solidFill>
                  <a:schemeClr val="accent1">
                    <a:lumMod val="75000"/>
                  </a:schemeClr>
                </a:solidFill>
              </a:rPr>
              <a:t>G+</a:t>
            </a:r>
            <a:r>
              <a:rPr lang="zh-CN" altLang="en-US" sz="2000" dirty="0">
                <a:solidFill>
                  <a:schemeClr val="accent1">
                    <a:lumMod val="75000"/>
                  </a:schemeClr>
                </a:solidFill>
              </a:rPr>
              <a:t>搜索成本</a:t>
            </a:r>
            <a:r>
              <a:rPr lang="en-US" altLang="zh-CN" sz="2000" dirty="0">
                <a:solidFill>
                  <a:schemeClr val="accent1">
                    <a:lumMod val="75000"/>
                  </a:schemeClr>
                </a:solidFill>
              </a:rPr>
              <a:t>H</a:t>
            </a:r>
            <a:r>
              <a:rPr lang="zh-CN" altLang="en-US" sz="2000" dirty="0">
                <a:solidFill>
                  <a:schemeClr val="accent1">
                    <a:lumMod val="75000"/>
                  </a:schemeClr>
                </a:solidFill>
              </a:rPr>
              <a:t>，</a:t>
            </a:r>
          </a:p>
          <a:p>
            <a:r>
              <a:rPr lang="zh-CN" altLang="en-US" sz="2000" dirty="0">
                <a:solidFill>
                  <a:schemeClr val="accent1">
                    <a:lumMod val="75000"/>
                  </a:schemeClr>
                </a:solidFill>
              </a:rPr>
              <a:t>最后选择出成本最小的路径。</a:t>
            </a:r>
          </a:p>
        </p:txBody>
      </p:sp>
      <p:pic>
        <p:nvPicPr>
          <p:cNvPr id="3" name="图片 2"/>
          <p:cNvPicPr>
            <a:picLocks noChangeAspect="1"/>
          </p:cNvPicPr>
          <p:nvPr/>
        </p:nvPicPr>
        <p:blipFill>
          <a:blip r:embed="rId3"/>
          <a:stretch>
            <a:fillRect/>
          </a:stretch>
        </p:blipFill>
        <p:spPr>
          <a:xfrm>
            <a:off x="3057384" y="2247900"/>
            <a:ext cx="5653648" cy="4110550"/>
          </a:xfrm>
          <a:prstGeom prst="rect">
            <a:avLst/>
          </a:prstGeom>
        </p:spPr>
      </p:pic>
      <p:pic>
        <p:nvPicPr>
          <p:cNvPr id="5" name="图片 4"/>
          <p:cNvPicPr>
            <a:picLocks noChangeAspect="1"/>
          </p:cNvPicPr>
          <p:nvPr/>
        </p:nvPicPr>
        <p:blipFill>
          <a:blip r:embed="rId4"/>
          <a:stretch>
            <a:fillRect/>
          </a:stretch>
        </p:blipFill>
        <p:spPr>
          <a:xfrm>
            <a:off x="9591652" y="2247900"/>
            <a:ext cx="1295423" cy="1314198"/>
          </a:xfrm>
          <a:prstGeom prst="rect">
            <a:avLst/>
          </a:prstGeom>
        </p:spPr>
      </p:pic>
    </p:spTree>
  </p:cSld>
  <p:clrMapOvr>
    <a:masterClrMapping/>
  </p:clrMapOvr>
  <p:transition spd="slow" advClick="0" advTm="3000">
    <p:push dir="u"/>
  </p:transition>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GuidesStyle_Normal&quot;,&quot;Name&quot;:&quot;正常&quot;,&quot;HeaderHeight&quot;:10.0,&quot;FooterHeight&quot;:4.0,&quot;SideMargin&quot;:3.0,&quot;TopMargin&quot;:3.0,&quot;BottomMargin&quot;:3.0,&quot;IntervalMargin&quot;:3.0}"/>
  <p:tag name="ISPRING_PRESENTATION_TITLE" val="简约个人工作计划流程PPT模板"/>
</p:tagLst>
</file>

<file path=ppt/tags/tag2.xml><?xml version="1.0" encoding="utf-8"?>
<p:tagLst xmlns:a="http://schemas.openxmlformats.org/drawingml/2006/main" xmlns:r="http://schemas.openxmlformats.org/officeDocument/2006/relationships" xmlns:p="http://schemas.openxmlformats.org/presentationml/2006/main">
  <p:tag name="PA" val="v3.2.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下载更多PPT模板，请登陆蘑菇创意www.imogu.cn">
  <a:themeElements>
    <a:clrScheme name="LvyhTools保存的主题色-20170810-140125">
      <a:dk1>
        <a:srgbClr val="000000"/>
      </a:dk1>
      <a:lt1>
        <a:srgbClr val="FFFFFF"/>
      </a:lt1>
      <a:dk2>
        <a:srgbClr val="44546A"/>
      </a:dk2>
      <a:lt2>
        <a:srgbClr val="E7E6E6"/>
      </a:lt2>
      <a:accent1>
        <a:srgbClr val="1BA7A5"/>
      </a:accent1>
      <a:accent2>
        <a:srgbClr val="374851"/>
      </a:accent2>
      <a:accent3>
        <a:srgbClr val="1BA7A5"/>
      </a:accent3>
      <a:accent4>
        <a:srgbClr val="374851"/>
      </a:accent4>
      <a:accent5>
        <a:srgbClr val="1BA7A5"/>
      </a:accent5>
      <a:accent6>
        <a:srgbClr val="374851"/>
      </a:accent6>
      <a:hlink>
        <a:srgbClr val="0563C1"/>
      </a:hlink>
      <a:folHlink>
        <a:srgbClr val="954F72"/>
      </a:folHlink>
    </a:clrScheme>
    <a:fontScheme name="Arial+微软雅黑">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nchor="ctr">
        <a:spAutoFit/>
      </a:bodyPr>
      <a:lstStyle>
        <a:defPPr>
          <a:lnSpc>
            <a:spcPct val="120000"/>
          </a:lnSpc>
          <a:defRPr dirty="0" smtClean="0">
            <a:solidFill>
              <a:schemeClr val="tx1">
                <a:lumMod val="75000"/>
                <a:lumOff val="25000"/>
              </a:schemeClr>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QT-</Template>
  <TotalTime>0</TotalTime>
  <Words>1705</Words>
  <Application>Microsoft Office PowerPoint</Application>
  <PresentationFormat>宽屏</PresentationFormat>
  <Paragraphs>183</Paragraphs>
  <Slides>19</Slides>
  <Notes>19</Notes>
  <HiddenSlides>0</HiddenSlides>
  <MMClips>3</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19</vt:i4>
      </vt:variant>
    </vt:vector>
  </HeadingPairs>
  <TitlesOfParts>
    <vt:vector size="28" baseType="lpstr">
      <vt:lpstr>微软雅黑</vt:lpstr>
      <vt:lpstr>Impact</vt:lpstr>
      <vt:lpstr>Times New Roman</vt:lpstr>
      <vt:lpstr>Agency FB</vt:lpstr>
      <vt:lpstr>Arial</vt:lpstr>
      <vt:lpstr>Consolas</vt:lpstr>
      <vt:lpstr>Wingdings</vt:lpstr>
      <vt:lpstr>等线</vt:lpstr>
      <vt:lpstr>下载更多PPT模板，请登陆蘑菇创意www.imogu.cn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简约个人工作计划流程PPT模板</dc:title>
  <dc:creator>MC</dc:creator>
  <cp:keywords>千图网PPT模板</cp:keywords>
  <cp:lastModifiedBy>BlackFriday</cp:lastModifiedBy>
  <cp:revision>66</cp:revision>
  <dcterms:created xsi:type="dcterms:W3CDTF">2017-08-10T05:50:00Z</dcterms:created>
  <dcterms:modified xsi:type="dcterms:W3CDTF">2021-12-08T12:01:43Z</dcterms:modified>
  <cp:category>模板</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6EC3416A125543798EFF7DBD89F0C6DD</vt:lpwstr>
  </property>
  <property fmtid="{D5CDD505-2E9C-101B-9397-08002B2CF9AE}" pid="3" name="KSOProductBuildVer">
    <vt:lpwstr>2052-11.1.0.11115</vt:lpwstr>
  </property>
</Properties>
</file>

<file path=docProps/thumbnail.jpeg>
</file>